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4" r:id="rId2"/>
    <p:sldId id="330" r:id="rId3"/>
    <p:sldId id="366" r:id="rId4"/>
    <p:sldId id="334" r:id="rId5"/>
    <p:sldId id="322" r:id="rId6"/>
    <p:sldId id="344" r:id="rId7"/>
    <p:sldId id="367" r:id="rId8"/>
    <p:sldId id="364" r:id="rId9"/>
    <p:sldId id="339" r:id="rId10"/>
    <p:sldId id="353" r:id="rId11"/>
    <p:sldId id="354" r:id="rId12"/>
    <p:sldId id="356" r:id="rId13"/>
    <p:sldId id="359" r:id="rId14"/>
    <p:sldId id="361" r:id="rId15"/>
    <p:sldId id="355" r:id="rId16"/>
    <p:sldId id="360" r:id="rId17"/>
    <p:sldId id="352" r:id="rId18"/>
    <p:sldId id="343" r:id="rId19"/>
    <p:sldId id="365" r:id="rId20"/>
    <p:sldId id="363" r:id="rId21"/>
    <p:sldId id="297" r:id="rId22"/>
    <p:sldId id="346" r:id="rId2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39">
          <p15:clr>
            <a:srgbClr val="A4A3A4"/>
          </p15:clr>
        </p15:guide>
        <p15:guide id="4" pos="254">
          <p15:clr>
            <a:srgbClr val="A4A3A4"/>
          </p15:clr>
        </p15:guide>
        <p15:guide id="5" pos="7355" userDrawn="1">
          <p15:clr>
            <a:srgbClr val="A4A3A4"/>
          </p15:clr>
        </p15:guide>
        <p15:guide id="6" pos="3404">
          <p15:clr>
            <a:srgbClr val="A4A3A4"/>
          </p15:clr>
        </p15:guide>
        <p15:guide id="7" pos="4304">
          <p15:clr>
            <a:srgbClr val="A4A3A4"/>
          </p15:clr>
        </p15:guide>
        <p15:guide id="8" pos="3930">
          <p15:clr>
            <a:srgbClr val="A4A3A4"/>
          </p15:clr>
        </p15:guide>
        <p15:guide id="9" pos="38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Әлішер М Сыздық" initials="ӘМС" lastIdx="1" clrIdx="0">
    <p:extLst>
      <p:ext uri="{19B8F6BF-5375-455C-9EA6-DF929625EA0E}">
        <p15:presenceInfo xmlns:p15="http://schemas.microsoft.com/office/powerpoint/2012/main" userId="S-1-5-21-3437790706-1928833437-1114750332-1499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62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1826" autoAdjust="0"/>
  </p:normalViewPr>
  <p:slideViewPr>
    <p:cSldViewPr snapToGrid="0">
      <p:cViewPr varScale="1">
        <p:scale>
          <a:sx n="79" d="100"/>
          <a:sy n="79" d="100"/>
        </p:scale>
        <p:origin x="1098" y="72"/>
      </p:cViewPr>
      <p:guideLst>
        <p:guide orient="horz" pos="2160"/>
        <p:guide pos="3840"/>
        <p:guide pos="3839"/>
        <p:guide pos="254"/>
        <p:guide pos="7355"/>
        <p:guide pos="3404"/>
        <p:guide pos="4304"/>
        <p:guide pos="393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-395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Допущены сходы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за 12 мес 2022 года</c:v>
                </c:pt>
                <c:pt idx="1">
                  <c:v>за 12 мес 2023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E4-464F-B14F-1E7B111388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повреждены вагоны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за 12 мес 2022 года</c:v>
                </c:pt>
                <c:pt idx="1">
                  <c:v>за 12 мес 2023 года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14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E4-464F-B14F-1E7B111388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Повреждены локомотивы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за 12 мес 2022 года</c:v>
                </c:pt>
                <c:pt idx="1">
                  <c:v>за 12 мес 2023 года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E4-464F-B14F-1E7B11138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5692048"/>
        <c:axId val="1145694544"/>
      </c:barChart>
      <c:catAx>
        <c:axId val="114569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5694544"/>
        <c:crosses val="autoZero"/>
        <c:auto val="1"/>
        <c:lblAlgn val="ctr"/>
        <c:lblOffset val="100"/>
        <c:noMultiLvlLbl val="0"/>
      </c:catAx>
      <c:valAx>
        <c:axId val="1145694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4569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AB716-5A77-4D14-AF1C-D0BB410C410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B85034C-4B59-46BC-B572-81601233D1D3}" type="pres">
      <dgm:prSet presAssocID="{1E1AB716-5A77-4D14-AF1C-D0BB410C410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5DAD06DA-6798-41C7-B933-439F8CC14BE6}" type="presOf" srcId="{1E1AB716-5A77-4D14-AF1C-D0BB410C410B}" destId="{8B85034C-4B59-46BC-B572-81601233D1D3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AB716-5A77-4D14-AF1C-D0BB410C410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B85034C-4B59-46BC-B572-81601233D1D3}" type="pres">
      <dgm:prSet presAssocID="{1E1AB716-5A77-4D14-AF1C-D0BB410C410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5DAD06DA-6798-41C7-B933-439F8CC14BE6}" type="presOf" srcId="{1E1AB716-5A77-4D14-AF1C-D0BB410C410B}" destId="{8B85034C-4B59-46BC-B572-81601233D1D3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1AB716-5A77-4D14-AF1C-D0BB410C410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B85034C-4B59-46BC-B572-81601233D1D3}" type="pres">
      <dgm:prSet presAssocID="{1E1AB716-5A77-4D14-AF1C-D0BB410C410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5DAD06DA-6798-41C7-B933-439F8CC14BE6}" type="presOf" srcId="{1E1AB716-5A77-4D14-AF1C-D0BB410C410B}" destId="{8B85034C-4B59-46BC-B572-81601233D1D3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0.1458</cdr:x>
      <cdr:y>0.50856</cdr:y>
    </cdr:from>
    <cdr:to>
      <cdr:x>0.22057</cdr:x>
      <cdr:y>0.61332</cdr:y>
    </cdr:to>
    <cdr:sp macro="" textlink="">
      <cdr:nvSpPr>
        <cdr:cNvPr id="2" name="TextBox 18"/>
        <cdr:cNvSpPr txBox="1"/>
      </cdr:nvSpPr>
      <cdr:spPr>
        <a:xfrm xmlns:a="http://schemas.openxmlformats.org/drawingml/2006/main">
          <a:off x="867123" y="1627602"/>
          <a:ext cx="444688" cy="33527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15000"/>
            </a:lnSpc>
            <a:spcAft>
              <a:spcPts val="1000"/>
            </a:spcAft>
          </a:pPr>
          <a:r>
            <a:rPr lang="ru-RU" sz="14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11</a:t>
          </a:r>
          <a:endParaRPr lang="ru-KZ" sz="1400" b="1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0.35722</cdr:x>
      <cdr:y>0.56326</cdr:y>
    </cdr:from>
    <cdr:to>
      <cdr:x>0.43199</cdr:x>
      <cdr:y>0.66802</cdr:y>
    </cdr:to>
    <cdr:sp macro="" textlink="">
      <cdr:nvSpPr>
        <cdr:cNvPr id="4" name="TextBox 18"/>
        <cdr:cNvSpPr txBox="1"/>
      </cdr:nvSpPr>
      <cdr:spPr>
        <a:xfrm xmlns:a="http://schemas.openxmlformats.org/drawingml/2006/main">
          <a:off x="1959859" y="1802655"/>
          <a:ext cx="410210" cy="33528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15000"/>
            </a:lnSpc>
            <a:spcAft>
              <a:spcPts val="1000"/>
            </a:spcAft>
          </a:pPr>
          <a:r>
            <a:rPr lang="ru-RU" sz="1400" b="1" baseline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5</a:t>
          </a:r>
          <a:endParaRPr lang="ru-KZ" sz="1400" b="1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0.61262</cdr:x>
      <cdr:y>0.66078</cdr:y>
    </cdr:from>
    <cdr:to>
      <cdr:x>0.68739</cdr:x>
      <cdr:y>0.76554</cdr:y>
    </cdr:to>
    <cdr:sp macro="" textlink="">
      <cdr:nvSpPr>
        <cdr:cNvPr id="5" name="TextBox 18"/>
        <cdr:cNvSpPr txBox="1"/>
      </cdr:nvSpPr>
      <cdr:spPr>
        <a:xfrm xmlns:a="http://schemas.openxmlformats.org/drawingml/2006/main">
          <a:off x="3643521" y="2114776"/>
          <a:ext cx="444687" cy="33527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15000"/>
            </a:lnSpc>
            <a:spcAft>
              <a:spcPts val="1000"/>
            </a:spcAft>
          </a:pPr>
          <a:r>
            <a:rPr lang="ru-RU" sz="1400" b="1" baseline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7</a:t>
          </a:r>
          <a:endParaRPr lang="ru-KZ" sz="1400" b="1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0.71289</cdr:x>
      <cdr:y>0.61097</cdr:y>
    </cdr:from>
    <cdr:to>
      <cdr:x>0.78765</cdr:x>
      <cdr:y>0.71573</cdr:y>
    </cdr:to>
    <cdr:sp macro="" textlink="">
      <cdr:nvSpPr>
        <cdr:cNvPr id="6" name="TextBox 18"/>
        <cdr:cNvSpPr txBox="1"/>
      </cdr:nvSpPr>
      <cdr:spPr>
        <a:xfrm xmlns:a="http://schemas.openxmlformats.org/drawingml/2006/main">
          <a:off x="4239867" y="1955364"/>
          <a:ext cx="444629" cy="33527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15000"/>
            </a:lnSpc>
            <a:spcAft>
              <a:spcPts val="1000"/>
            </a:spcAft>
          </a:pPr>
          <a:r>
            <a:rPr lang="ru-RU" sz="1400" b="1" baseline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9</a:t>
          </a:r>
          <a:endParaRPr lang="ru-KZ" sz="1400" b="1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0.45644</cdr:x>
      <cdr:y>0.04167</cdr:y>
    </cdr:from>
    <cdr:to>
      <cdr:x>1</cdr:x>
      <cdr:y>0.37516</cdr:y>
    </cdr:to>
    <cdr:sp macro="" textlink="">
      <cdr:nvSpPr>
        <cdr:cNvPr id="8" name="Прямоугольник: скругленные углы 7"/>
        <cdr:cNvSpPr/>
      </cdr:nvSpPr>
      <cdr:spPr>
        <a:xfrm xmlns:a="http://schemas.openxmlformats.org/drawingml/2006/main">
          <a:off x="2714625" y="133351"/>
          <a:ext cx="3232785" cy="1067312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pPr algn="ctr">
            <a:lnSpc>
              <a:spcPct val="100000"/>
            </a:lnSpc>
            <a:spcBef>
              <a:spcPts val="0"/>
            </a:spcBef>
          </a:pPr>
          <a:r>
            <a:rPr lang="ru-RU" sz="1300" b="1">
              <a:solidFill>
                <a:srgbClr val="365F9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Снижение:</a:t>
          </a:r>
          <a:endParaRPr lang="ru-KZ" sz="1300" b="1">
            <a:solidFill>
              <a:srgbClr val="365F91"/>
            </a:solidFill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>
            <a:lnSpc>
              <a:spcPct val="100000"/>
            </a:lnSpc>
            <a:spcBef>
              <a:spcPts val="0"/>
            </a:spcBef>
          </a:pPr>
          <a:r>
            <a:rPr lang="ru-RU" sz="1300" b="1">
              <a:solidFill>
                <a:srgbClr val="365F9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   - сходов на 4 случаев;</a:t>
          </a:r>
        </a:p>
        <a:p xmlns:a="http://schemas.openxmlformats.org/drawingml/2006/main">
          <a:pPr algn="l">
            <a:lnSpc>
              <a:spcPct val="100000"/>
            </a:lnSpc>
            <a:spcBef>
              <a:spcPts val="0"/>
            </a:spcBef>
          </a:pPr>
          <a:r>
            <a:rPr lang="ru-RU" sz="1300" b="1">
              <a:solidFill>
                <a:srgbClr val="365F9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   - повреждение</a:t>
          </a:r>
          <a:r>
            <a:rPr lang="ru-RU" sz="1300" b="1" baseline="0">
              <a:solidFill>
                <a:srgbClr val="365F9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вагонов на 5 ед.</a:t>
          </a:r>
        </a:p>
        <a:p xmlns:a="http://schemas.openxmlformats.org/drawingml/2006/main">
          <a:pPr algn="l">
            <a:lnSpc>
              <a:spcPct val="100000"/>
            </a:lnSpc>
            <a:spcBef>
              <a:spcPts val="0"/>
            </a:spcBef>
          </a:pPr>
          <a:r>
            <a:rPr lang="ru-RU" sz="1300" b="1" baseline="0">
              <a:solidFill>
                <a:srgbClr val="365F9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rPr>
            <a:t>    - повреждение локомотивов на 2 ед.</a:t>
          </a:r>
          <a:endParaRPr lang="ru-RU" sz="1300" b="1">
            <a:solidFill>
              <a:srgbClr val="365F91"/>
            </a:solidFill>
            <a:effectLst/>
            <a:ea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>
            <a:lnSpc>
              <a:spcPct val="100000"/>
            </a:lnSpc>
            <a:spcBef>
              <a:spcPts val="0"/>
            </a:spcBef>
          </a:pPr>
          <a:endParaRPr lang="ru-KZ" sz="1300" b="1">
            <a:solidFill>
              <a:srgbClr val="365F91"/>
            </a:solidFill>
            <a:effectLst/>
            <a:latin typeface="Cambria" panose="0204050305040603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0.25194</cdr:x>
      <cdr:y>0.5381</cdr:y>
    </cdr:from>
    <cdr:to>
      <cdr:x>0.32671</cdr:x>
      <cdr:y>0.64286</cdr:y>
    </cdr:to>
    <cdr:sp macro="" textlink="">
      <cdr:nvSpPr>
        <cdr:cNvPr id="9" name="TextBox 18"/>
        <cdr:cNvSpPr txBox="1"/>
      </cdr:nvSpPr>
      <cdr:spPr>
        <a:xfrm xmlns:a="http://schemas.openxmlformats.org/drawingml/2006/main">
          <a:off x="1498412" y="1722120"/>
          <a:ext cx="444688" cy="33527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15000"/>
            </a:lnSpc>
            <a:spcAft>
              <a:spcPts val="1000"/>
            </a:spcAft>
          </a:pPr>
          <a:r>
            <a:rPr lang="ru-RU" sz="1400" b="1" baseline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14</a:t>
          </a:r>
          <a:endParaRPr lang="ru-KZ" sz="1400" b="1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0.81847</cdr:x>
      <cdr:y>0.7091</cdr:y>
    </cdr:from>
    <cdr:to>
      <cdr:x>0.89324</cdr:x>
      <cdr:y>0.81386</cdr:y>
    </cdr:to>
    <cdr:sp macro="" textlink="">
      <cdr:nvSpPr>
        <cdr:cNvPr id="10" name="TextBox 18"/>
        <cdr:cNvSpPr txBox="1"/>
      </cdr:nvSpPr>
      <cdr:spPr>
        <a:xfrm xmlns:a="http://schemas.openxmlformats.org/drawingml/2006/main">
          <a:off x="4867754" y="2269396"/>
          <a:ext cx="444688" cy="33527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no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15000"/>
            </a:lnSpc>
            <a:spcAft>
              <a:spcPts val="1000"/>
            </a:spcAft>
          </a:pPr>
          <a:r>
            <a:rPr lang="ru-RU" sz="1400" b="1" baseline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3</a:t>
          </a:r>
          <a:endParaRPr lang="ru-KZ" sz="1400" b="1"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C78B9-EFE4-4CDB-AA19-5DE3DC7BB850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C3A38-427D-4E23-BD44-4BBFFB0FC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83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4AB87-52C9-4424-9D23-E9A69F10D8BA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196E3-6892-45A2-8E2E-A2A241FEB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5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7314B3-DFFB-47A6-8BC4-C0D333D4A9CB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219138" name="Rectangle 7"/>
          <p:cNvSpPr txBox="1">
            <a:spLocks noGrp="1" noChangeArrowheads="1"/>
          </p:cNvSpPr>
          <p:nvPr/>
        </p:nvSpPr>
        <p:spPr bwMode="auto">
          <a:xfrm>
            <a:off x="3816574" y="10237215"/>
            <a:ext cx="2919748" cy="53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7A53F4A3-E802-426E-A3E1-DA2A42993F21}" type="slidenum">
              <a:rPr lang="en-US" altLang="zh-CN" sz="1200"/>
              <a:pPr algn="r"/>
              <a:t>5</a:t>
            </a:fld>
            <a:endParaRPr lang="en-US" altLang="zh-CN" sz="12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2363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96E3-6892-45A2-8E2E-A2A241FEB2C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61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96E3-6892-45A2-8E2E-A2A241FEB2C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3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96E3-6892-45A2-8E2E-A2A241FEB2C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1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96E3-6892-45A2-8E2E-A2A241FEB2C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39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96E3-6892-45A2-8E2E-A2A241FEB2C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9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96E3-6892-45A2-8E2E-A2A241FEB2C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41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96E3-6892-45A2-8E2E-A2A241FEB2C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51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196E3-6892-45A2-8E2E-A2A241FEB2C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8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31E01-B959-3B5E-7112-DC1BDA48E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1DFC11-0264-64D3-F91D-DDC032E06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228384-D19E-8E36-DBF5-69C78D2E0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775-6356-4CF4-BA01-39C62F9E310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947EF5-D159-A1E5-B3A4-02AF5DB7F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7CED30-5B4F-61D4-E9A6-AD1449589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44CA-3814-49FB-AB49-86B6E4DE5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1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2B183-F48B-2020-F592-6A98F59DB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E9D924-52F4-7EA3-790D-4989B89C4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B919C9-A2DE-CCF4-BBBB-9D6BC111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775-6356-4CF4-BA01-39C62F9E310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09B48-3021-38DF-A461-CB4FED4A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A01C22-30E6-3FB5-6DD5-E8201EE8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44CA-3814-49FB-AB49-86B6E4DE5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7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56F54B-7875-D66D-964C-4F11A60698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2CFABC-3300-F5DA-5190-4385BA8CC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94322A-6ADD-6F7B-A3AD-7779B414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775-6356-4CF4-BA01-39C62F9E310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82EF2-8926-E77D-4705-5ACD971B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9B236B-C533-DBD0-F6EE-5360BDAD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44CA-3814-49FB-AB49-86B6E4DE5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54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8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75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46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C31AA-8B00-C1C3-9F5A-2F0E4D51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E129E-17EC-765E-4540-A57E5E086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083C61-C620-16AC-1B98-48D798FD9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775-6356-4CF4-BA01-39C62F9E310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6B5E0-CA7E-A990-4D9D-0B1334F9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D3C523-6BCF-7BC1-7CF9-74029201A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44CA-3814-49FB-AB49-86B6E4DE5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92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0CE4A-6DA8-78B4-56E7-F68487823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F07B08-EF94-A9EA-91BD-CA947A8E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5CB9A9-A07A-1F58-BDC0-E1DB9C63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775-6356-4CF4-BA01-39C62F9E310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5AC4A8-1B92-C755-3AFF-48D0801C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866C7A-EFA5-270D-F696-A9C975B7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44CA-3814-49FB-AB49-86B6E4DE5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0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64AFA-6010-0F92-0F4F-6B111EBD6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DF7998-BDD8-4FAF-3294-DE8CA353E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A9C2AA-B554-59DA-D66A-EDEC62392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48A87D-AE0D-6F22-876B-C216D1A2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775-6356-4CF4-BA01-39C62F9E310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D61E24-7C4C-48A1-B368-593D55B4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AA38F2-0248-2C88-99E0-81313C68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44CA-3814-49FB-AB49-86B6E4DE5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51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A201-3CF4-5C74-D239-97105655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0EFC06-9CF8-2B27-D014-89E3FFF2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FE2F7B-05F4-38F0-85BD-E1C820E60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F2D4AD-81B4-614E-99A2-9E9EBBFAE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4882D7-E8D0-02F5-C7D8-AF960DE84B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D8D1107-0A69-0E40-DC12-C1540FA04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775-6356-4CF4-BA01-39C62F9E310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2900BF-1855-C579-B88E-E87EBD386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76E7E6F-3D1D-8D8E-A2EF-E91359C1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44CA-3814-49FB-AB49-86B6E4DE5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9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96FE9-F188-8676-8806-DA5708654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43C318-094B-A109-D0CA-3B9E60E62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775-6356-4CF4-BA01-39C62F9E310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4D5D97-02A0-3B11-6CF2-7621258E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67A3E-BC36-8225-5A93-5C95DB01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44CA-3814-49FB-AB49-86B6E4DE5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8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B73033-0C1A-11CA-FA44-F192A1CFB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775-6356-4CF4-BA01-39C62F9E310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3E8BEF-4A27-C72C-3578-260650E2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8383FE-098A-6388-F10C-B214656D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44CA-3814-49FB-AB49-86B6E4DE5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48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B64FF-5AAF-A425-5475-FDE5DF73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F8CE25-04B4-9AD5-3677-506139A68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26E15-E4CF-B8CA-09A8-11A51156C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E5C1F-CBAB-9A45-FCEA-FADD498C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775-6356-4CF4-BA01-39C62F9E310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ED3752-51EE-04EB-BFD2-56388F254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92CA09-0C54-B152-8BFD-BDE8EA0C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44CA-3814-49FB-AB49-86B6E4DE5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3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4A13E-7D28-8E8F-7179-64CFFEFE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76F660-BA61-0CB0-F0B9-A3084B4221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E54CF2-F30A-BEA6-FC00-57FE8D16C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3321A3-6E0D-079C-BF39-6227C568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0775-6356-4CF4-BA01-39C62F9E310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246CB0-AC7B-3C93-21CB-3CAA9549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DC00F1-DB6E-7945-680D-97E8F454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B44CA-3814-49FB-AB49-86B6E4DE5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6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E874D-4B42-421E-0F77-89040570B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27D43-452C-2DBB-062D-2581213E6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950CD8-01AA-767B-4C37-3213058AD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B0775-6356-4CF4-BA01-39C62F9E3107}" type="datetimeFigureOut">
              <a:rPr lang="ru-RU" smtClean="0"/>
              <a:t>20.02.2024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7130A0-9695-BD80-1FD6-242C6503A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128E3A-F26F-DE19-1ADC-43B62EE04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B44CA-3814-49FB-AB49-86B6E4DE5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9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47EB72C-4067-447A-8289-323938C14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72" y="1060704"/>
            <a:ext cx="11865608" cy="5499549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F9EF66A-A138-4704-B2A3-5B6F933C9D93}"/>
              </a:ext>
            </a:extLst>
          </p:cNvPr>
          <p:cNvGrpSpPr/>
          <p:nvPr/>
        </p:nvGrpSpPr>
        <p:grpSpPr>
          <a:xfrm>
            <a:off x="392641" y="297746"/>
            <a:ext cx="11406718" cy="905225"/>
            <a:chOff x="813649" y="467822"/>
            <a:chExt cx="8495451" cy="965005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6C366639-6266-4249-967C-3CB12836D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49" y="467822"/>
              <a:ext cx="786550" cy="96500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3CCB03-0664-439E-AABC-B92147A778BF}"/>
                </a:ext>
              </a:extLst>
            </p:cNvPr>
            <p:cNvSpPr txBox="1"/>
            <p:nvPr/>
          </p:nvSpPr>
          <p:spPr>
            <a:xfrm>
              <a:off x="1727200" y="753135"/>
              <a:ext cx="7581900" cy="393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АО «Центр транспортного сервиса»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009C94D-3AED-4026-B9AB-6ABFC24540B1}"/>
              </a:ext>
            </a:extLst>
          </p:cNvPr>
          <p:cNvSpPr txBox="1"/>
          <p:nvPr/>
        </p:nvSpPr>
        <p:spPr>
          <a:xfrm>
            <a:off x="1780647" y="1658982"/>
            <a:ext cx="9064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Отчет Департамента по производству и технической политике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за 2023 год</a:t>
            </a:r>
          </a:p>
        </p:txBody>
      </p:sp>
    </p:spTree>
    <p:extLst>
      <p:ext uri="{BB962C8B-B14F-4D97-AF65-F5344CB8AC3E}">
        <p14:creationId xmlns:p14="http://schemas.microsoft.com/office/powerpoint/2010/main" val="4277399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31450" y="10154"/>
            <a:ext cx="11360549" cy="4681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Уложенные материалы верхнего строения пути в 2023 году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3F94155-CE7E-4078-AF86-54D862FF2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665303"/>
              </p:ext>
            </p:extLst>
          </p:nvPr>
        </p:nvGraphicFramePr>
        <p:xfrm>
          <a:off x="5331" y="782273"/>
          <a:ext cx="12186669" cy="5677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2993">
                  <a:extLst>
                    <a:ext uri="{9D8B030D-6E8A-4147-A177-3AD203B41FA5}">
                      <a16:colId xmlns:a16="http://schemas.microsoft.com/office/drawing/2014/main" val="1944170717"/>
                    </a:ext>
                  </a:extLst>
                </a:gridCol>
                <a:gridCol w="1757206">
                  <a:extLst>
                    <a:ext uri="{9D8B030D-6E8A-4147-A177-3AD203B41FA5}">
                      <a16:colId xmlns:a16="http://schemas.microsoft.com/office/drawing/2014/main" val="3775817205"/>
                    </a:ext>
                  </a:extLst>
                </a:gridCol>
                <a:gridCol w="1757206">
                  <a:extLst>
                    <a:ext uri="{9D8B030D-6E8A-4147-A177-3AD203B41FA5}">
                      <a16:colId xmlns:a16="http://schemas.microsoft.com/office/drawing/2014/main" val="3280404341"/>
                    </a:ext>
                  </a:extLst>
                </a:gridCol>
                <a:gridCol w="1238893">
                  <a:extLst>
                    <a:ext uri="{9D8B030D-6E8A-4147-A177-3AD203B41FA5}">
                      <a16:colId xmlns:a16="http://schemas.microsoft.com/office/drawing/2014/main" val="980987397"/>
                    </a:ext>
                  </a:extLst>
                </a:gridCol>
                <a:gridCol w="1870983">
                  <a:extLst>
                    <a:ext uri="{9D8B030D-6E8A-4147-A177-3AD203B41FA5}">
                      <a16:colId xmlns:a16="http://schemas.microsoft.com/office/drawing/2014/main" val="1455401459"/>
                    </a:ext>
                  </a:extLst>
                </a:gridCol>
                <a:gridCol w="1904694">
                  <a:extLst>
                    <a:ext uri="{9D8B030D-6E8A-4147-A177-3AD203B41FA5}">
                      <a16:colId xmlns:a16="http://schemas.microsoft.com/office/drawing/2014/main" val="1220557407"/>
                    </a:ext>
                  </a:extLst>
                </a:gridCol>
                <a:gridCol w="1904694">
                  <a:extLst>
                    <a:ext uri="{9D8B030D-6E8A-4147-A177-3AD203B41FA5}">
                      <a16:colId xmlns:a16="http://schemas.microsoft.com/office/drawing/2014/main" val="2322768769"/>
                    </a:ext>
                  </a:extLst>
                </a:gridCol>
              </a:tblGrid>
              <a:tr h="290268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1. Новые материалы верхнего строения пути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0643476"/>
                  </a:ext>
                </a:extLst>
              </a:tr>
              <a:tr h="25480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606838"/>
                  </a:ext>
                </a:extLst>
              </a:tr>
              <a:tr h="50304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Шпалы, шт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Шпалы,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Брусья,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Прокладки под подкладку,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Противоугоны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337184"/>
                  </a:ext>
                </a:extLst>
              </a:tr>
              <a:tr h="254806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21499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42856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92359"/>
                  </a:ext>
                </a:extLst>
              </a:tr>
              <a:tr h="254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 Астана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13320"/>
                  </a:ext>
                </a:extLst>
              </a:tr>
              <a:tr h="300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 1 Кокшетау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558714"/>
                  </a:ext>
                </a:extLst>
              </a:tr>
              <a:tr h="300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 2 Костанай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6497666"/>
                  </a:ext>
                </a:extLst>
              </a:tr>
              <a:tr h="300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 3 Павлодар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81334"/>
                  </a:ext>
                </a:extLst>
              </a:tr>
              <a:tr h="300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ПУ-4 Караганда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235662"/>
                  </a:ext>
                </a:extLst>
              </a:tr>
              <a:tr h="254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ПУ-5 Защита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468572"/>
                  </a:ext>
                </a:extLst>
              </a:tr>
              <a:tr h="254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ПУ-6 Семей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493141"/>
                  </a:ext>
                </a:extLst>
              </a:tr>
              <a:tr h="300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ПУ-7 Алматы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564374"/>
                  </a:ext>
                </a:extLst>
              </a:tr>
              <a:tr h="300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ПУ-8 Жамбыл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239957"/>
                  </a:ext>
                </a:extLst>
              </a:tr>
              <a:tr h="300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ПУ-9 Шымкент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783905"/>
                  </a:ext>
                </a:extLst>
              </a:tr>
              <a:tr h="300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ПУ-10 Кызылорда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21698"/>
                  </a:ext>
                </a:extLst>
              </a:tr>
              <a:tr h="300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ПУ-11 Актобе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073223"/>
                  </a:ext>
                </a:extLst>
              </a:tr>
              <a:tr h="300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ПУ-12 Уральск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679985"/>
                  </a:ext>
                </a:extLst>
              </a:tr>
              <a:tr h="300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ПУ-13 Атырау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110730"/>
                  </a:ext>
                </a:extLst>
              </a:tr>
              <a:tr h="3008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ПУ-14 Мангыстау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45" marR="5645" marT="56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622450"/>
                  </a:ext>
                </a:extLst>
              </a:tr>
            </a:tbl>
          </a:graphicData>
        </a:graphic>
      </p:graphicFrame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2EAAF58-51F6-4AAB-AC49-C5AE51D5C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" y="10137"/>
            <a:ext cx="53723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71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73722" y="10154"/>
            <a:ext cx="11418277" cy="4681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Уложенные материалы верхнего строения пути в 2023 году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900C9B8-012A-477B-A693-A0590B07D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642035"/>
              </p:ext>
            </p:extLst>
          </p:nvPr>
        </p:nvGraphicFramePr>
        <p:xfrm>
          <a:off x="0" y="504095"/>
          <a:ext cx="12192001" cy="6445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019">
                  <a:extLst>
                    <a:ext uri="{9D8B030D-6E8A-4147-A177-3AD203B41FA5}">
                      <a16:colId xmlns:a16="http://schemas.microsoft.com/office/drawing/2014/main" val="1152209203"/>
                    </a:ext>
                  </a:extLst>
                </a:gridCol>
                <a:gridCol w="3879484">
                  <a:extLst>
                    <a:ext uri="{9D8B030D-6E8A-4147-A177-3AD203B41FA5}">
                      <a16:colId xmlns:a16="http://schemas.microsoft.com/office/drawing/2014/main" val="3594977545"/>
                    </a:ext>
                  </a:extLst>
                </a:gridCol>
                <a:gridCol w="1376891">
                  <a:extLst>
                    <a:ext uri="{9D8B030D-6E8A-4147-A177-3AD203B41FA5}">
                      <a16:colId xmlns:a16="http://schemas.microsoft.com/office/drawing/2014/main" val="2702058021"/>
                    </a:ext>
                  </a:extLst>
                </a:gridCol>
                <a:gridCol w="1241994">
                  <a:extLst>
                    <a:ext uri="{9D8B030D-6E8A-4147-A177-3AD203B41FA5}">
                      <a16:colId xmlns:a16="http://schemas.microsoft.com/office/drawing/2014/main" val="1930229541"/>
                    </a:ext>
                  </a:extLst>
                </a:gridCol>
                <a:gridCol w="2065337">
                  <a:extLst>
                    <a:ext uri="{9D8B030D-6E8A-4147-A177-3AD203B41FA5}">
                      <a16:colId xmlns:a16="http://schemas.microsoft.com/office/drawing/2014/main" val="3256353661"/>
                    </a:ext>
                  </a:extLst>
                </a:gridCol>
                <a:gridCol w="2102550">
                  <a:extLst>
                    <a:ext uri="{9D8B030D-6E8A-4147-A177-3AD203B41FA5}">
                      <a16:colId xmlns:a16="http://schemas.microsoft.com/office/drawing/2014/main" val="1007657225"/>
                    </a:ext>
                  </a:extLst>
                </a:gridCol>
                <a:gridCol w="911726">
                  <a:extLst>
                    <a:ext uri="{9D8B030D-6E8A-4147-A177-3AD203B41FA5}">
                      <a16:colId xmlns:a16="http://schemas.microsoft.com/office/drawing/2014/main" val="3596626796"/>
                    </a:ext>
                  </a:extLst>
                </a:gridCol>
              </a:tblGrid>
              <a:tr h="363413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2.    </a:t>
                      </a:r>
                      <a:r>
                        <a:rPr lang="ru-RU" sz="16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Старогодные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материалы верхнего строения пути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941979"/>
                  </a:ext>
                </a:extLst>
              </a:tr>
              <a:tr h="508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МВСП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</a:t>
                      </a:r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422533"/>
                  </a:ext>
                </a:extLst>
              </a:tr>
              <a:tr h="456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Шпалы деревянные с/г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4 396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578369"/>
                  </a:ext>
                </a:extLst>
              </a:tr>
              <a:tr h="679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Шпалы железобетонные с/г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808921"/>
                  </a:ext>
                </a:extLst>
              </a:tr>
              <a:tr h="4565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Брусья деревянные с/г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504029"/>
                  </a:ext>
                </a:extLst>
              </a:tr>
              <a:tr h="456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Подкладки Д-65 с/г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673690"/>
                  </a:ext>
                </a:extLst>
              </a:tr>
              <a:tr h="4565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Подкладки Д-50 с/г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79191"/>
                  </a:ext>
                </a:extLst>
              </a:tr>
              <a:tr h="4565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Подкладки КБ-65 с/г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73480"/>
                  </a:ext>
                </a:extLst>
              </a:tr>
              <a:tr h="249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Рельс Р-75 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893364"/>
                  </a:ext>
                </a:extLst>
              </a:tr>
              <a:tr h="233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Рельс Р-65 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97516"/>
                  </a:ext>
                </a:extLst>
              </a:tr>
              <a:tr h="2332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Рельс Р-50</a:t>
                      </a:r>
                    </a:p>
                    <a:p>
                      <a:pPr algn="l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144649"/>
                  </a:ext>
                </a:extLst>
              </a:tr>
              <a:tr h="249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Крестовина Р-65</a:t>
                      </a: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695612"/>
                  </a:ext>
                </a:extLst>
              </a:tr>
              <a:tr h="2492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Крестовина Р50</a:t>
                      </a: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536162"/>
                  </a:ext>
                </a:extLst>
              </a:tr>
              <a:tr h="2592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Рамный рельс Р-65,50</a:t>
                      </a:r>
                    </a:p>
                    <a:p>
                      <a:pPr algn="l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36" marR="8336" marT="83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862984"/>
                  </a:ext>
                </a:extLst>
              </a:tr>
            </a:tbl>
          </a:graphicData>
        </a:graphic>
      </p:graphicFrame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0214764-8598-4EA5-8DF9-188C0336E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" y="10137"/>
            <a:ext cx="53723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18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C0A7B196-5143-4E10-9750-7E13FF63B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7207"/>
            <a:ext cx="11582400" cy="341632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Заявочная компания на МВСП 2024 года на 439 п/путей АО «ЦТС» </a:t>
            </a:r>
          </a:p>
        </p:txBody>
      </p:sp>
      <p:pic>
        <p:nvPicPr>
          <p:cNvPr id="8293" name="Рисунок 4">
            <a:extLst>
              <a:ext uri="{FF2B5EF4-FFF2-40B4-BE49-F238E27FC236}">
                <a16:creationId xmlns:a16="http://schemas.microsoft.com/office/drawing/2014/main" id="{05A0F4D3-7301-4BB1-B0C7-6E36D4E5A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2" y="8020"/>
            <a:ext cx="514674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7616C70-4C2F-47C8-AD21-B2EE88C7F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46748"/>
              </p:ext>
            </p:extLst>
          </p:nvPr>
        </p:nvGraphicFramePr>
        <p:xfrm>
          <a:off x="0" y="574431"/>
          <a:ext cx="12192002" cy="6224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168">
                  <a:extLst>
                    <a:ext uri="{9D8B030D-6E8A-4147-A177-3AD203B41FA5}">
                      <a16:colId xmlns:a16="http://schemas.microsoft.com/office/drawing/2014/main" val="3352184723"/>
                    </a:ext>
                  </a:extLst>
                </a:gridCol>
                <a:gridCol w="780504">
                  <a:extLst>
                    <a:ext uri="{9D8B030D-6E8A-4147-A177-3AD203B41FA5}">
                      <a16:colId xmlns:a16="http://schemas.microsoft.com/office/drawing/2014/main" val="4085430411"/>
                    </a:ext>
                  </a:extLst>
                </a:gridCol>
                <a:gridCol w="1031699">
                  <a:extLst>
                    <a:ext uri="{9D8B030D-6E8A-4147-A177-3AD203B41FA5}">
                      <a16:colId xmlns:a16="http://schemas.microsoft.com/office/drawing/2014/main" val="3559718020"/>
                    </a:ext>
                  </a:extLst>
                </a:gridCol>
                <a:gridCol w="888159">
                  <a:extLst>
                    <a:ext uri="{9D8B030D-6E8A-4147-A177-3AD203B41FA5}">
                      <a16:colId xmlns:a16="http://schemas.microsoft.com/office/drawing/2014/main" val="1063405094"/>
                    </a:ext>
                  </a:extLst>
                </a:gridCol>
                <a:gridCol w="980862">
                  <a:extLst>
                    <a:ext uri="{9D8B030D-6E8A-4147-A177-3AD203B41FA5}">
                      <a16:colId xmlns:a16="http://schemas.microsoft.com/office/drawing/2014/main" val="1926655742"/>
                    </a:ext>
                  </a:extLst>
                </a:gridCol>
                <a:gridCol w="980862">
                  <a:extLst>
                    <a:ext uri="{9D8B030D-6E8A-4147-A177-3AD203B41FA5}">
                      <a16:colId xmlns:a16="http://schemas.microsoft.com/office/drawing/2014/main" val="4205093833"/>
                    </a:ext>
                  </a:extLst>
                </a:gridCol>
                <a:gridCol w="780504">
                  <a:extLst>
                    <a:ext uri="{9D8B030D-6E8A-4147-A177-3AD203B41FA5}">
                      <a16:colId xmlns:a16="http://schemas.microsoft.com/office/drawing/2014/main" val="102767421"/>
                    </a:ext>
                  </a:extLst>
                </a:gridCol>
                <a:gridCol w="765552">
                  <a:extLst>
                    <a:ext uri="{9D8B030D-6E8A-4147-A177-3AD203B41FA5}">
                      <a16:colId xmlns:a16="http://schemas.microsoft.com/office/drawing/2014/main" val="604707904"/>
                    </a:ext>
                  </a:extLst>
                </a:gridCol>
                <a:gridCol w="1088519">
                  <a:extLst>
                    <a:ext uri="{9D8B030D-6E8A-4147-A177-3AD203B41FA5}">
                      <a16:colId xmlns:a16="http://schemas.microsoft.com/office/drawing/2014/main" val="1329599153"/>
                    </a:ext>
                  </a:extLst>
                </a:gridCol>
                <a:gridCol w="873207">
                  <a:extLst>
                    <a:ext uri="{9D8B030D-6E8A-4147-A177-3AD203B41FA5}">
                      <a16:colId xmlns:a16="http://schemas.microsoft.com/office/drawing/2014/main" val="2311463780"/>
                    </a:ext>
                  </a:extLst>
                </a:gridCol>
                <a:gridCol w="861246">
                  <a:extLst>
                    <a:ext uri="{9D8B030D-6E8A-4147-A177-3AD203B41FA5}">
                      <a16:colId xmlns:a16="http://schemas.microsoft.com/office/drawing/2014/main" val="2075553503"/>
                    </a:ext>
                  </a:extLst>
                </a:gridCol>
                <a:gridCol w="888159">
                  <a:extLst>
                    <a:ext uri="{9D8B030D-6E8A-4147-A177-3AD203B41FA5}">
                      <a16:colId xmlns:a16="http://schemas.microsoft.com/office/drawing/2014/main" val="3813350881"/>
                    </a:ext>
                  </a:extLst>
                </a:gridCol>
                <a:gridCol w="705743">
                  <a:extLst>
                    <a:ext uri="{9D8B030D-6E8A-4147-A177-3AD203B41FA5}">
                      <a16:colId xmlns:a16="http://schemas.microsoft.com/office/drawing/2014/main" val="1760077244"/>
                    </a:ext>
                  </a:extLst>
                </a:gridCol>
                <a:gridCol w="681818">
                  <a:extLst>
                    <a:ext uri="{9D8B030D-6E8A-4147-A177-3AD203B41FA5}">
                      <a16:colId xmlns:a16="http://schemas.microsoft.com/office/drawing/2014/main" val="1233154524"/>
                    </a:ext>
                  </a:extLst>
                </a:gridCol>
              </a:tblGrid>
              <a:tr h="14056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Шпалы деревянные тип 2, пропитанные,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Прокладка под подкладку Д-65,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Брусья деревянные переводные, м3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Костыль путевой,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Брусья дер, мостовые,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Противоугоны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П-65,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Стыковой болт, путевой,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Крестовина Р-65,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Крестовина Р-50,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Ремкомплект Р-65,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Ремкомплект Р-50,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994028"/>
                  </a:ext>
                </a:extLst>
              </a:tr>
              <a:tr h="294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м3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082262"/>
                  </a:ext>
                </a:extLst>
              </a:tr>
              <a:tr h="281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РП-Астана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1,64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1,08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0,31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060807"/>
                  </a:ext>
                </a:extLst>
              </a:tr>
              <a:tr h="281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РП-1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0,55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0,27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0,10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285635"/>
                  </a:ext>
                </a:extLst>
              </a:tr>
              <a:tr h="281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РП-2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1,17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0,26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0,22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274118"/>
                  </a:ext>
                </a:extLst>
              </a:tr>
              <a:tr h="281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РП-3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3 190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1,32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0,51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0,25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059048"/>
                  </a:ext>
                </a:extLst>
              </a:tr>
              <a:tr h="281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РП-4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0,80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0,61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0,15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980515"/>
                  </a:ext>
                </a:extLst>
              </a:tr>
              <a:tr h="281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РП-5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0,48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0,11  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0,09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79291"/>
                  </a:ext>
                </a:extLst>
              </a:tr>
              <a:tr h="281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РП-6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0,77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0,26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0,15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587732"/>
                  </a:ext>
                </a:extLst>
              </a:tr>
              <a:tr h="281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РП-7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1,12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0,68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0,21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825015"/>
                  </a:ext>
                </a:extLst>
              </a:tr>
              <a:tr h="281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РП-8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1,14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0,95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0,22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930973"/>
                  </a:ext>
                </a:extLst>
              </a:tr>
              <a:tr h="281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РП-9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1,18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1,12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0,22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409562"/>
                  </a:ext>
                </a:extLst>
              </a:tr>
              <a:tr h="281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РП-10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0,24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0,28   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0,05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6189478"/>
                  </a:ext>
                </a:extLst>
              </a:tr>
              <a:tr h="281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РП-11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0,30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0,20   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0,06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063530"/>
                  </a:ext>
                </a:extLst>
              </a:tr>
              <a:tr h="281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РП-12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0,62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0,62   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0,12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957600"/>
                  </a:ext>
                </a:extLst>
              </a:tr>
              <a:tr h="2811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РП-13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0,48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0,15   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0,09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229590"/>
                  </a:ext>
                </a:extLst>
              </a:tr>
              <a:tr h="2945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РП-14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0,29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0,07   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0,06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083543"/>
                  </a:ext>
                </a:extLst>
              </a:tr>
              <a:tr h="29451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ИТОГО;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488,4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15" marR="8015" marT="80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989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401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C0A7B196-5143-4E10-9750-7E13FF63B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7207"/>
            <a:ext cx="11582400" cy="341632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Заявочная компания на МВСП 2024 года для передаваемых п/путей в ДДУ 25 ТОО </a:t>
            </a:r>
          </a:p>
        </p:txBody>
      </p:sp>
      <p:pic>
        <p:nvPicPr>
          <p:cNvPr id="8293" name="Рисунок 4">
            <a:extLst>
              <a:ext uri="{FF2B5EF4-FFF2-40B4-BE49-F238E27FC236}">
                <a16:creationId xmlns:a16="http://schemas.microsoft.com/office/drawing/2014/main" id="{05A0F4D3-7301-4BB1-B0C7-6E36D4E5A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2" y="8020"/>
            <a:ext cx="514674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3E0D6E5-EA91-49A3-94D2-635D3E1A5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450482"/>
              </p:ext>
            </p:extLst>
          </p:nvPr>
        </p:nvGraphicFramePr>
        <p:xfrm>
          <a:off x="0" y="450932"/>
          <a:ext cx="12192000" cy="64070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9484">
                  <a:extLst>
                    <a:ext uri="{9D8B030D-6E8A-4147-A177-3AD203B41FA5}">
                      <a16:colId xmlns:a16="http://schemas.microsoft.com/office/drawing/2014/main" val="1954643198"/>
                    </a:ext>
                  </a:extLst>
                </a:gridCol>
                <a:gridCol w="2976192">
                  <a:extLst>
                    <a:ext uri="{9D8B030D-6E8A-4147-A177-3AD203B41FA5}">
                      <a16:colId xmlns:a16="http://schemas.microsoft.com/office/drawing/2014/main" val="2061458250"/>
                    </a:ext>
                  </a:extLst>
                </a:gridCol>
                <a:gridCol w="775194">
                  <a:extLst>
                    <a:ext uri="{9D8B030D-6E8A-4147-A177-3AD203B41FA5}">
                      <a16:colId xmlns:a16="http://schemas.microsoft.com/office/drawing/2014/main" val="1818836347"/>
                    </a:ext>
                  </a:extLst>
                </a:gridCol>
                <a:gridCol w="1235467">
                  <a:extLst>
                    <a:ext uri="{9D8B030D-6E8A-4147-A177-3AD203B41FA5}">
                      <a16:colId xmlns:a16="http://schemas.microsoft.com/office/drawing/2014/main" val="1527036268"/>
                    </a:ext>
                  </a:extLst>
                </a:gridCol>
                <a:gridCol w="820182">
                  <a:extLst>
                    <a:ext uri="{9D8B030D-6E8A-4147-A177-3AD203B41FA5}">
                      <a16:colId xmlns:a16="http://schemas.microsoft.com/office/drawing/2014/main" val="3662902471"/>
                    </a:ext>
                  </a:extLst>
                </a:gridCol>
                <a:gridCol w="1411960">
                  <a:extLst>
                    <a:ext uri="{9D8B030D-6E8A-4147-A177-3AD203B41FA5}">
                      <a16:colId xmlns:a16="http://schemas.microsoft.com/office/drawing/2014/main" val="1249760311"/>
                    </a:ext>
                  </a:extLst>
                </a:gridCol>
                <a:gridCol w="820182">
                  <a:extLst>
                    <a:ext uri="{9D8B030D-6E8A-4147-A177-3AD203B41FA5}">
                      <a16:colId xmlns:a16="http://schemas.microsoft.com/office/drawing/2014/main" val="4265079355"/>
                    </a:ext>
                  </a:extLst>
                </a:gridCol>
                <a:gridCol w="1578072">
                  <a:extLst>
                    <a:ext uri="{9D8B030D-6E8A-4147-A177-3AD203B41FA5}">
                      <a16:colId xmlns:a16="http://schemas.microsoft.com/office/drawing/2014/main" val="693105064"/>
                    </a:ext>
                  </a:extLst>
                </a:gridCol>
                <a:gridCol w="664452">
                  <a:extLst>
                    <a:ext uri="{9D8B030D-6E8A-4147-A177-3AD203B41FA5}">
                      <a16:colId xmlns:a16="http://schemas.microsoft.com/office/drawing/2014/main" val="3155681175"/>
                    </a:ext>
                  </a:extLst>
                </a:gridCol>
                <a:gridCol w="1380815">
                  <a:extLst>
                    <a:ext uri="{9D8B030D-6E8A-4147-A177-3AD203B41FA5}">
                      <a16:colId xmlns:a16="http://schemas.microsoft.com/office/drawing/2014/main" val="1697441312"/>
                    </a:ext>
                  </a:extLst>
                </a:gridCol>
              </a:tblGrid>
              <a:tr h="10434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материалов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за ед., без НДС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Фактическая потребность по дефектным актам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Нормативная потребность согласно </a:t>
                      </a: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приказа №255 - МИИР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для закупа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985115"/>
                  </a:ext>
                </a:extLst>
              </a:tr>
              <a:tr h="310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856482"/>
                  </a:ext>
                </a:extLst>
              </a:tr>
              <a:tr h="278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Шпалы деревянные 2 тип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492 550 500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39 878 124,75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72 500 000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173912"/>
                  </a:ext>
                </a:extLst>
              </a:tr>
              <a:tr h="310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Прокладки под подкладки Д-65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955,00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14 538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13 883 790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5 252 911,61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9 550 000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308532"/>
                  </a:ext>
                </a:extLst>
              </a:tr>
              <a:tr h="310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Костыли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885 060,00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20 978 663,92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5 253 773,81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5 310 360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709184"/>
                  </a:ext>
                </a:extLst>
              </a:tr>
              <a:tr h="278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Стыковой болт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802 193,49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4 485 583,62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1 115 405,57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1 604 387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139289"/>
                  </a:ext>
                </a:extLst>
              </a:tr>
              <a:tr h="278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Противоугоны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Р-65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779 567,49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9 385 899,03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1 131 396,42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565615"/>
                  </a:ext>
                </a:extLst>
              </a:tr>
              <a:tr h="278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Шпала железобетонная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9 685,46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21 182 106,49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271 149,95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558092"/>
                  </a:ext>
                </a:extLst>
              </a:tr>
              <a:tr h="278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Болты клеммные с гайками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633 874,50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2 541 437,40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96 004,08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9072112"/>
                  </a:ext>
                </a:extLst>
              </a:tr>
              <a:tr h="278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Болты закладные с гайками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825 857,28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3 871 534,70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175 945,77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667390"/>
                  </a:ext>
                </a:extLst>
              </a:tr>
              <a:tr h="2782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Прокладки под рельсовые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368,55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6 971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2 569 162,05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670 654,64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310131"/>
                  </a:ext>
                </a:extLst>
              </a:tr>
              <a:tr h="310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Прокладки под подкладки КБ-65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тн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955,00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6 841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6 533 155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868 912,19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482752"/>
                  </a:ext>
                </a:extLst>
              </a:tr>
              <a:tr h="3105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Деревянных стрелочные переводные     </a:t>
                      </a:r>
                    </a:p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брусья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250 000,00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168 450 000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57 120 000,00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60 000 000,00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4751"/>
                  </a:ext>
                </a:extLst>
              </a:tr>
              <a:tr h="3105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673,80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228,48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197425"/>
                  </a:ext>
                </a:extLst>
              </a:tr>
              <a:tr h="310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 крестовин Р-65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4 743 619,27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28 461 715,62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52 369 556,74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135090"/>
                  </a:ext>
                </a:extLst>
              </a:tr>
              <a:tr h="310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 крестовин Р-50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3 780 000,00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34 020 000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95 709 600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208343"/>
                  </a:ext>
                </a:extLst>
              </a:tr>
              <a:tr h="310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 ремкомплектов Р-65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5 412 365,32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10 824 730,64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423 246 968,02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10 824 731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56349"/>
                  </a:ext>
                </a:extLst>
              </a:tr>
              <a:tr h="3105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Смена ремкомплектов Р-50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4 117 371,82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90 582 180,04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738 450 635,92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82 347 436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964460"/>
                  </a:ext>
                </a:extLst>
              </a:tr>
              <a:tr h="3105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910 320 458,51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1 421 611 039,46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242 136 914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428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38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C0A7B196-5143-4E10-9750-7E13FF63B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7207"/>
            <a:ext cx="11582400" cy="341632"/>
          </a:xfr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1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Заявочная компания на Знаки и Спецодежду 2024 года </a:t>
            </a:r>
          </a:p>
        </p:txBody>
      </p:sp>
      <p:pic>
        <p:nvPicPr>
          <p:cNvPr id="8293" name="Рисунок 4">
            <a:extLst>
              <a:ext uri="{FF2B5EF4-FFF2-40B4-BE49-F238E27FC236}">
                <a16:creationId xmlns:a16="http://schemas.microsoft.com/office/drawing/2014/main" id="{05A0F4D3-7301-4BB1-B0C7-6E36D4E5A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02" y="8020"/>
            <a:ext cx="514674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2525D92-FCD9-4D4B-BE16-B4DA845F6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32909"/>
              </p:ext>
            </p:extLst>
          </p:nvPr>
        </p:nvGraphicFramePr>
        <p:xfrm>
          <a:off x="1" y="621323"/>
          <a:ext cx="12192001" cy="62286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0328">
                  <a:extLst>
                    <a:ext uri="{9D8B030D-6E8A-4147-A177-3AD203B41FA5}">
                      <a16:colId xmlns:a16="http://schemas.microsoft.com/office/drawing/2014/main" val="3875397135"/>
                    </a:ext>
                  </a:extLst>
                </a:gridCol>
                <a:gridCol w="1148650">
                  <a:extLst>
                    <a:ext uri="{9D8B030D-6E8A-4147-A177-3AD203B41FA5}">
                      <a16:colId xmlns:a16="http://schemas.microsoft.com/office/drawing/2014/main" val="1791118940"/>
                    </a:ext>
                  </a:extLst>
                </a:gridCol>
                <a:gridCol w="2048170">
                  <a:extLst>
                    <a:ext uri="{9D8B030D-6E8A-4147-A177-3AD203B41FA5}">
                      <a16:colId xmlns:a16="http://schemas.microsoft.com/office/drawing/2014/main" val="2755166519"/>
                    </a:ext>
                  </a:extLst>
                </a:gridCol>
                <a:gridCol w="2284130">
                  <a:extLst>
                    <a:ext uri="{9D8B030D-6E8A-4147-A177-3AD203B41FA5}">
                      <a16:colId xmlns:a16="http://schemas.microsoft.com/office/drawing/2014/main" val="1608303338"/>
                    </a:ext>
                  </a:extLst>
                </a:gridCol>
                <a:gridCol w="3250723">
                  <a:extLst>
                    <a:ext uri="{9D8B030D-6E8A-4147-A177-3AD203B41FA5}">
                      <a16:colId xmlns:a16="http://schemas.microsoft.com/office/drawing/2014/main" val="2019572335"/>
                    </a:ext>
                  </a:extLst>
                </a:gridCol>
              </a:tblGrid>
              <a:tr h="47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ТМЦ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за ед.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запланированная в бюджете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787177"/>
                  </a:ext>
                </a:extLst>
              </a:tr>
              <a:tr h="47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путевой знак "Начало и конец опасного места"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384 000,00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032356"/>
                  </a:ext>
                </a:extLst>
              </a:tr>
              <a:tr h="47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путевой знак "Сигнал уменьшение скорости"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262 400,00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433868"/>
                  </a:ext>
                </a:extLst>
              </a:tr>
              <a:tr h="431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путевой знак "Красный щит"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1 476 000,00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657220"/>
                  </a:ext>
                </a:extLst>
              </a:tr>
              <a:tr h="6390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путевой знак "железнодорожный переезд без шлагбаума"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120 000,00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92024"/>
                  </a:ext>
                </a:extLst>
              </a:tr>
              <a:tr h="493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путевой знак "однопутная железная дорога"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288 000,00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928797"/>
                  </a:ext>
                </a:extLst>
              </a:tr>
              <a:tr h="479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путевой знак "многопутная  железная дорога"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513440"/>
                  </a:ext>
                </a:extLst>
              </a:tr>
              <a:tr h="319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путевой знак "Свисток"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201 600,00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172363"/>
                  </a:ext>
                </a:extLst>
              </a:tr>
              <a:tr h="2395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путевой знак "Стоп"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192 000,00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65684"/>
                  </a:ext>
                </a:extLst>
              </a:tr>
              <a:tr h="279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2 968 000 тг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356256"/>
                  </a:ext>
                </a:extLst>
              </a:tr>
              <a:tr h="279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Костюм х/б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19 753,89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1 066 710,06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482376"/>
                  </a:ext>
                </a:extLst>
              </a:tr>
              <a:tr h="279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Полуботинки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10 687,50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577 125,00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148124"/>
                  </a:ext>
                </a:extLst>
              </a:tr>
              <a:tr h="2306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Жилет сигнальный 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5 055,35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272 988,68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702682"/>
                  </a:ext>
                </a:extLst>
              </a:tr>
              <a:tr h="2181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Кепки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2 570,81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138 823,52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631526"/>
                  </a:ext>
                </a:extLst>
              </a:tr>
              <a:tr h="319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Плащ для защиты от воды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12 638,77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682 493,63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64056"/>
                  </a:ext>
                </a:extLst>
              </a:tr>
              <a:tr h="300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Футболка сигнальная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4 270,09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230 584,81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286308"/>
                  </a:ext>
                </a:extLst>
              </a:tr>
              <a:tr h="279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2 968 725,71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29" marR="3352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990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624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3" name="Рисунок 4">
            <a:extLst>
              <a:ext uri="{FF2B5EF4-FFF2-40B4-BE49-F238E27FC236}">
                <a16:creationId xmlns:a16="http://schemas.microsoft.com/office/drawing/2014/main" id="{05A0F4D3-7301-4BB1-B0C7-6E36D4E5A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" y="10137"/>
            <a:ext cx="549844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5A00718D-415F-456E-B28C-7462FC024028}"/>
              </a:ext>
            </a:extLst>
          </p:cNvPr>
          <p:cNvSpPr txBox="1">
            <a:spLocks/>
          </p:cNvSpPr>
          <p:nvPr/>
        </p:nvSpPr>
        <p:spPr>
          <a:xfrm>
            <a:off x="773722" y="21877"/>
            <a:ext cx="11418277" cy="4681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Безопасность движения за 2023 год</a:t>
            </a: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9FEEFCE2-011C-4503-A2D8-6C8BC80E6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251953"/>
              </p:ext>
            </p:extLst>
          </p:nvPr>
        </p:nvGraphicFramePr>
        <p:xfrm>
          <a:off x="5615354" y="2157047"/>
          <a:ext cx="6572229" cy="4360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B09DC2E-947F-405F-BC7C-B3406FA3DDEB}"/>
              </a:ext>
            </a:extLst>
          </p:cNvPr>
          <p:cNvSpPr/>
          <p:nvPr/>
        </p:nvSpPr>
        <p:spPr>
          <a:xfrm>
            <a:off x="12867" y="959677"/>
            <a:ext cx="12174715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 12 месяцев 2023 года на подъездных путях АО «ЦТС» допущено - 7 случаев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схода, при этом повреждено                     12 ед. подвижного состава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(3 локомотив, 9 вагонов)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против 11 случаев в 2022 году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(5 локомотив, 14 вагонов)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Сходы в 2023 году допущены по РП-9 Шымкент- 2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РП-6 Семей- 2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РП-2 Костанай- 2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РП-12 Уральск – 1 сл.</a:t>
            </a:r>
            <a:endParaRPr lang="ru-RU" dirty="0"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495D247-E4A0-450E-8FCB-641E5E451D61}"/>
              </a:ext>
            </a:extLst>
          </p:cNvPr>
          <p:cNvSpPr/>
          <p:nvPr/>
        </p:nvSpPr>
        <p:spPr>
          <a:xfrm>
            <a:off x="0" y="2847819"/>
            <a:ext cx="5322278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За 12 месяцев 2022 года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было допущено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11 случаев схода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подвижного состава:</a:t>
            </a:r>
            <a:endParaRPr lang="ru-RU" dirty="0"/>
          </a:p>
          <a:p>
            <a:pPr algn="just">
              <a:spcAft>
                <a:spcPts val="0"/>
              </a:spcAft>
            </a:pPr>
            <a:r>
              <a:rPr lang="ru-RU" sz="6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dirty="0"/>
          </a:p>
          <a:p>
            <a:pPr indent="9017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РП-8 Жамбыл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(26.01.22г, 21.02.22г, 07.03.22г);</a:t>
            </a:r>
            <a:endParaRPr lang="ru-RU" dirty="0"/>
          </a:p>
          <a:p>
            <a:pPr indent="9017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РП- 2 Костанай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(25.04.22г, 11.11.22г, 15.11.22г);</a:t>
            </a:r>
            <a:endParaRPr lang="ru-RU" dirty="0"/>
          </a:p>
          <a:p>
            <a:pPr indent="9017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РП- Астана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(09.07.22г, 08.10.22г, 11.10.22г);</a:t>
            </a:r>
            <a:endParaRPr lang="ru-RU" dirty="0"/>
          </a:p>
          <a:p>
            <a:pPr indent="9017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РП-5 Защита –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(24.10.22г);</a:t>
            </a:r>
            <a:endParaRPr lang="ru-RU" dirty="0"/>
          </a:p>
          <a:p>
            <a:pPr indent="9017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РП-7 Алматы –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(27.11.22г)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14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1C7504-2247-4F47-BAF8-01E3B8E5D1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r="22064"/>
          <a:stretch/>
        </p:blipFill>
        <p:spPr>
          <a:xfrm>
            <a:off x="9272953" y="0"/>
            <a:ext cx="2907317" cy="6858000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38BCFE-6B75-4116-9295-AD78E862E2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" y="116318"/>
            <a:ext cx="781785" cy="707425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A5B0BDF-46CA-4002-AF3B-0C0A8EC3F9B6}"/>
              </a:ext>
            </a:extLst>
          </p:cNvPr>
          <p:cNvGrpSpPr/>
          <p:nvPr/>
        </p:nvGrpSpPr>
        <p:grpSpPr>
          <a:xfrm>
            <a:off x="691662" y="641976"/>
            <a:ext cx="8311661" cy="5473744"/>
            <a:chOff x="151627" y="1965032"/>
            <a:chExt cx="3212000" cy="729834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72B527-FF7B-49FD-88EF-EAAEFA2B8B75}"/>
                </a:ext>
              </a:extLst>
            </p:cNvPr>
            <p:cNvSpPr txBox="1"/>
            <p:nvPr/>
          </p:nvSpPr>
          <p:spPr>
            <a:xfrm>
              <a:off x="257004" y="1965032"/>
              <a:ext cx="3106623" cy="7797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177800"/>
              <a:r>
                <a:rPr lang="ru-RU" sz="1600" b="1" dirty="0">
                  <a:solidFill>
                    <a:srgbClr val="0094B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Закуп товаров и услуг по обеспечению охраны труда  за 1 полугодие 2023 года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E7C0DE-F52C-4507-9BEB-21E8D211E82A}"/>
                </a:ext>
              </a:extLst>
            </p:cNvPr>
            <p:cNvSpPr txBox="1"/>
            <p:nvPr/>
          </p:nvSpPr>
          <p:spPr>
            <a:xfrm>
              <a:off x="151627" y="2574348"/>
              <a:ext cx="3212000" cy="66890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180975" algn="just">
                <a:buFont typeface="Wingdings" panose="05000000000000000000" pitchFamily="2" charset="2"/>
                <a:buChar char="q"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Зимний утепленный комплект в количестве 59 шт., на сумму 1 933 725 </a:t>
              </a:r>
              <a:r>
                <a:rPr lang="ru-RU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тг</a:t>
              </a: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.;</a:t>
              </a:r>
            </a:p>
            <a:p>
              <a:pPr indent="180975" algn="just">
                <a:buFont typeface="Wingdings" panose="05000000000000000000" pitchFamily="2" charset="2"/>
                <a:buChar char="q"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Специальная зимняя спецобувь в количестве 59 шт., на сумму 899 160 </a:t>
              </a:r>
              <a:r>
                <a:rPr lang="ru-RU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тг</a:t>
              </a: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.;</a:t>
              </a:r>
            </a:p>
            <a:p>
              <a:pPr indent="180975" algn="just">
                <a:buFont typeface="Wingdings" panose="05000000000000000000" pitchFamily="2" charset="2"/>
                <a:buChar char="q"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Трикотажная шапка в количестве 59 шт., на сумму 188 787 </a:t>
              </a:r>
              <a:r>
                <a:rPr lang="ru-RU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тг</a:t>
              </a: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.;</a:t>
              </a:r>
            </a:p>
            <a:p>
              <a:pPr indent="180975" algn="just">
                <a:buFont typeface="Wingdings" panose="05000000000000000000" pitchFamily="2" charset="2"/>
                <a:buChar char="q"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Утепленные однопалые рукавицы в количестве 39 шт., на сумму 184 014 </a:t>
              </a:r>
              <a:r>
                <a:rPr lang="ru-RU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тг</a:t>
              </a: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.;</a:t>
              </a:r>
            </a:p>
            <a:p>
              <a:pPr indent="180975" algn="just">
                <a:buFont typeface="Wingdings" panose="05000000000000000000" pitchFamily="2" charset="2"/>
                <a:buChar char="q"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Проведение аттестации рабочих мест 31 р. м., на сумму 288 743 </a:t>
              </a:r>
              <a:r>
                <a:rPr lang="ru-RU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тг</a:t>
              </a: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indent="180975" algn="just">
                <a:buFont typeface="Wingdings" panose="05000000000000000000" pitchFamily="2" charset="2"/>
                <a:buChar char="q"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Медицинские аптечки в количестве  25 шт., на сумму 106 925 </a:t>
              </a:r>
              <a:r>
                <a:rPr lang="ru-RU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тг</a:t>
              </a: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.;</a:t>
              </a:r>
            </a:p>
            <a:p>
              <a:pPr indent="180975" algn="just">
                <a:buFont typeface="Wingdings" panose="05000000000000000000" pitchFamily="2" charset="2"/>
                <a:buChar char="q"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Антисептик в количестве 16 </a:t>
              </a:r>
              <a:r>
                <a:rPr lang="ru-RU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шт</a:t>
              </a: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(для региональных представительств), на сумму 23 184 </a:t>
              </a:r>
              <a:r>
                <a:rPr lang="ru-RU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тг</a:t>
              </a: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.;</a:t>
              </a:r>
            </a:p>
            <a:p>
              <a:pPr indent="180975" algn="just">
                <a:buFont typeface="Wingdings" panose="05000000000000000000" pitchFamily="2" charset="2"/>
                <a:buChar char="q"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Маски в количестве 1500 </a:t>
              </a:r>
              <a:r>
                <a:rPr lang="ru-RU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шт</a:t>
              </a: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(по 100 шт. для региональных представительств), на сумму 14 550 </a:t>
              </a:r>
              <a:r>
                <a:rPr lang="ru-RU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тг</a:t>
              </a: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.;</a:t>
              </a:r>
            </a:p>
            <a:p>
              <a:pPr indent="180975" algn="just">
                <a:buFont typeface="Wingdings" panose="05000000000000000000" pitchFamily="2" charset="2"/>
                <a:buChar char="q"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Удостоверения по проверке знаний </a:t>
              </a:r>
              <a:r>
                <a:rPr lang="ru-RU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БиОТ</a:t>
              </a: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на сумму 47 428,83 </a:t>
              </a:r>
              <a:r>
                <a:rPr lang="ru-RU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тг</a:t>
              </a: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.;</a:t>
              </a:r>
            </a:p>
            <a:p>
              <a:pPr indent="180975" algn="just">
                <a:buFont typeface="Wingdings" panose="05000000000000000000" pitchFamily="2" charset="2"/>
                <a:buChar char="q"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Обучение по курсу «Безопасность и охрана труда», «Электробезопасность» в количестве 18 чел, на сумму 418 521,6 </a:t>
              </a:r>
              <a:r>
                <a:rPr lang="ru-RU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тг</a:t>
              </a: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indent="180975" algn="just">
                <a:buFont typeface="Wingdings" panose="05000000000000000000" pitchFamily="2" charset="2"/>
                <a:buChar char="q"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Наглядные пособия по охране труда в количестве 144 шт., на сумму 145 312 </a:t>
              </a:r>
              <a:r>
                <a:rPr lang="ru-RU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тг</a:t>
              </a: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indent="180975" algn="just">
                <a:buFont typeface="Wingdings" panose="05000000000000000000" pitchFamily="2" charset="2"/>
                <a:buChar char="q"/>
              </a:pP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Настенная перекидная система в количестве 16 комп., на сумму 321 093 </a:t>
              </a:r>
              <a:r>
                <a:rPr lang="ru-RU" sz="1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тг</a:t>
              </a:r>
              <a:r>
                <a: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5E7C0DE-F52C-4507-9BEB-21E8D211E82A}"/>
              </a:ext>
            </a:extLst>
          </p:cNvPr>
          <p:cNvSpPr txBox="1"/>
          <p:nvPr/>
        </p:nvSpPr>
        <p:spPr>
          <a:xfrm>
            <a:off x="961440" y="5326569"/>
            <a:ext cx="79246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3050" algn="just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предотвращения производственного травматизма и ухудшения здоровья на рабочем месте с работниками Общества проводятся технические занятия и инструктажи по технике безопасности и охране труда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171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3" name="Рисунок 4">
            <a:extLst>
              <a:ext uri="{FF2B5EF4-FFF2-40B4-BE49-F238E27FC236}">
                <a16:creationId xmlns:a16="http://schemas.microsoft.com/office/drawing/2014/main" id="{05A0F4D3-7301-4BB1-B0C7-6E36D4E5A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" y="-1586"/>
            <a:ext cx="52753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22F7CAC-1D9B-4179-9DF6-7B9683A78FDC}"/>
              </a:ext>
            </a:extLst>
          </p:cNvPr>
          <p:cNvCxnSpPr>
            <a:cxnSpLocks/>
          </p:cNvCxnSpPr>
          <p:nvPr/>
        </p:nvCxnSpPr>
        <p:spPr>
          <a:xfrm>
            <a:off x="449859" y="4860219"/>
            <a:ext cx="11289170" cy="3956"/>
          </a:xfrm>
          <a:prstGeom prst="line">
            <a:avLst/>
          </a:prstGeom>
          <a:ln w="762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29D9C6A-0E88-4212-99D0-B6B77DC89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703371"/>
              </p:ext>
            </p:extLst>
          </p:nvPr>
        </p:nvGraphicFramePr>
        <p:xfrm>
          <a:off x="11725" y="889308"/>
          <a:ext cx="12180273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4236">
                  <a:extLst>
                    <a:ext uri="{9D8B030D-6E8A-4147-A177-3AD203B41FA5}">
                      <a16:colId xmlns:a16="http://schemas.microsoft.com/office/drawing/2014/main" val="2793451202"/>
                    </a:ext>
                  </a:extLst>
                </a:gridCol>
                <a:gridCol w="3870183">
                  <a:extLst>
                    <a:ext uri="{9D8B030D-6E8A-4147-A177-3AD203B41FA5}">
                      <a16:colId xmlns:a16="http://schemas.microsoft.com/office/drawing/2014/main" val="2597952849"/>
                    </a:ext>
                  </a:extLst>
                </a:gridCol>
                <a:gridCol w="3555854">
                  <a:extLst>
                    <a:ext uri="{9D8B030D-6E8A-4147-A177-3AD203B41FA5}">
                      <a16:colId xmlns:a16="http://schemas.microsoft.com/office/drawing/2014/main" val="7811007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 пути</a:t>
                      </a:r>
                      <a:endParaRPr lang="ru-KZ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Приказа</a:t>
                      </a:r>
                      <a:endParaRPr lang="ru-KZ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выявленных замечаний</a:t>
                      </a:r>
                      <a:endParaRPr lang="ru-KZ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970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Весенний комиссионный осмотр</a:t>
                      </a:r>
                      <a:endParaRPr lang="ru-KZ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№24-ЦТС от 07.04.2023 г,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№40 от 10.05.2023 г </a:t>
                      </a:r>
                      <a:endParaRPr lang="ru-KZ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12 313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KZ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18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Осенний комиссионный осмотр</a:t>
                      </a:r>
                      <a:endParaRPr lang="ru-KZ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№71-ЦТС от 08.09.2023 г</a:t>
                      </a:r>
                      <a:endParaRPr lang="ru-KZ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10 321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KZ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91186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553FD19-307D-447B-8E9A-5413D74720A1}"/>
              </a:ext>
            </a:extLst>
          </p:cNvPr>
          <p:cNvSpPr txBox="1"/>
          <p:nvPr/>
        </p:nvSpPr>
        <p:spPr>
          <a:xfrm>
            <a:off x="367898" y="3278096"/>
            <a:ext cx="11453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весеннем осмотре выявлено негодных шпал – 49 627 шт. брусья на стрелочные переводы – 6 612 шт.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осмотр негодные Шпалы – 43 841 шт., Брусья – 5 005 шт.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при осеннем осмотре в сравнении с весенним составляет шпал на 5 786 шт. переводных брусьев на 1 607шт.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произошло по причине того что подъездные пути АО «ЦТС» длительное время не ремонтировались а именно со дня укладки т.е. 50 – 60 годов прошлого века.</a:t>
            </a:r>
            <a:endParaRPr lang="ru-KZ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F72B26B-DABA-4ECF-BF82-EA355BBA6AFA}"/>
              </a:ext>
            </a:extLst>
          </p:cNvPr>
          <p:cNvSpPr txBox="1">
            <a:spLocks/>
          </p:cNvSpPr>
          <p:nvPr/>
        </p:nvSpPr>
        <p:spPr>
          <a:xfrm>
            <a:off x="773722" y="21877"/>
            <a:ext cx="11418277" cy="4681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ОСМОТР ПОДЪЕЗДНЫХ ПУТЕЙ АО «ЦТС»</a:t>
            </a:r>
          </a:p>
        </p:txBody>
      </p:sp>
    </p:spTree>
    <p:extLst>
      <p:ext uri="{BB962C8B-B14F-4D97-AF65-F5344CB8AC3E}">
        <p14:creationId xmlns:p14="http://schemas.microsoft.com/office/powerpoint/2010/main" val="651979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1685291" y="1124744"/>
          <a:ext cx="8137850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836713"/>
            <a:ext cx="12192000" cy="800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lvl="0"/>
            <a:endParaRPr lang="ru-RU" sz="1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В 2023 году была проведена проверка знаний Начальников производственных участков, дорожных мастеров на    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знание ПТЭ, ИСИ, ИДП.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1CF93F-C7A0-4317-AAC2-EC529C08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" y="10137"/>
            <a:ext cx="53723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E9178BB-4FF5-45F6-9237-438985A02AAC}"/>
              </a:ext>
            </a:extLst>
          </p:cNvPr>
          <p:cNvSpPr txBox="1">
            <a:spLocks/>
          </p:cNvSpPr>
          <p:nvPr/>
        </p:nvSpPr>
        <p:spPr>
          <a:xfrm>
            <a:off x="773722" y="21877"/>
            <a:ext cx="11418277" cy="4681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ПРОВЕРКА ЗНАНИЙ ПО ПТЭ, ИСИ, ИДП.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86FDF91-FBFE-442C-B992-E625C7D25690}"/>
              </a:ext>
            </a:extLst>
          </p:cNvPr>
          <p:cNvSpPr/>
          <p:nvPr/>
        </p:nvSpPr>
        <p:spPr>
          <a:xfrm>
            <a:off x="12867" y="2137975"/>
            <a:ext cx="12192000" cy="800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lvl="0"/>
            <a:endParaRPr lang="ru-RU" sz="1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17 июля 2023 года проведена проверка Начальников производственных участков на знание ПТЭ, ИСИ, ИДП.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В ходе проверки все начальники участков подтвердили свои знания.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6D93A74-E1EB-4F72-8F8C-D37B09E16182}"/>
              </a:ext>
            </a:extLst>
          </p:cNvPr>
          <p:cNvSpPr/>
          <p:nvPr/>
        </p:nvSpPr>
        <p:spPr>
          <a:xfrm>
            <a:off x="12867" y="3130660"/>
            <a:ext cx="1219200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spAutoFit/>
          </a:bodyPr>
          <a:lstStyle/>
          <a:p>
            <a:pPr lvl="0"/>
            <a:endParaRPr lang="ru-RU" sz="10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14 августа 2023 года проведена проверка дорожных мастеров (ПД)  на знание ПТЭ, ИСИ, ИДП.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13 дорожных мастеров не прошли проверку знаний.</a:t>
            </a:r>
          </a:p>
          <a:p>
            <a:pPr algn="just"/>
            <a:r>
              <a:rPr lang="ru-RU" dirty="0"/>
              <a:t>     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прошли проверку знаний по ПТЭ, ИСИ и ИДП –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дорожных мастеров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РП- Астана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Абатов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Б.Б., </a:t>
            </a: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РП- 2 Костанай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Хабдуллин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 И,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Биктасов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 А,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Ахметкалиев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А.С; </a:t>
            </a: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РП-7 Алматы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Мусабаев М. И,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Абильмажинов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М.Б; </a:t>
            </a: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РП- 9 Шымкент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Адилбеков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К.А,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Камбаров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Б.Н;  </a:t>
            </a: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РП-10 Кызылорда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Жунусов Б., </a:t>
            </a: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РП-11 Актобе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Жанділдаев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 Н,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Шабылов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К, </a:t>
            </a: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РП-12 Уральск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Мамбетов Ж. У; </a:t>
            </a:r>
            <a:r>
              <a:rPr lang="ru-RU" sz="1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РП- 14 </a:t>
            </a:r>
            <a:r>
              <a:rPr lang="ru-RU" sz="16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Мангыстау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Тулешкалиев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 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Согласно Правил проверки знаний повторная проверка знаний через 6 месяцев (согласно ТУ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ЦТСтех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/13-И от 18.01.2024 года), назначена на 19 февраля 2024 года.</a:t>
            </a:r>
          </a:p>
        </p:txBody>
      </p:sp>
    </p:spTree>
    <p:extLst>
      <p:ext uri="{BB962C8B-B14F-4D97-AF65-F5344CB8AC3E}">
        <p14:creationId xmlns:p14="http://schemas.microsoft.com/office/powerpoint/2010/main" val="20097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1685291" y="1124744"/>
          <a:ext cx="8137850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1CF93F-C7A0-4317-AAC2-EC529C08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" y="10137"/>
            <a:ext cx="53723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E9178BB-4FF5-45F6-9237-438985A02AAC}"/>
              </a:ext>
            </a:extLst>
          </p:cNvPr>
          <p:cNvSpPr txBox="1">
            <a:spLocks/>
          </p:cNvSpPr>
          <p:nvPr/>
        </p:nvSpPr>
        <p:spPr>
          <a:xfrm>
            <a:off x="773722" y="21877"/>
            <a:ext cx="11418277" cy="4681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ПЕРЕРАБОТКА МЕСТНЫХ ИНСТРУКЦИЙ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7FD762-1BDE-4E65-88FB-BC7E9BBB9295}"/>
              </a:ext>
            </a:extLst>
          </p:cNvPr>
          <p:cNvSpPr/>
          <p:nvPr/>
        </p:nvSpPr>
        <p:spPr>
          <a:xfrm>
            <a:off x="524139" y="836616"/>
            <a:ext cx="11176000" cy="8735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k-KZ" b="1" dirty="0">
                <a:latin typeface="Times New Roman" pitchFamily="18" charset="0"/>
                <a:cs typeface="Times New Roman" pitchFamily="18" charset="0"/>
              </a:rPr>
              <a:t>Переработаны «Инструкции о порядке обслуживания и организации движения на подъездных путях» в количестве 33 – штуки, согласно приказа №328-ЦЗ от 29.04.2021 года по следующим станциям: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95AA888-7A12-4D8B-A96F-1511175CC310}"/>
              </a:ext>
            </a:extLst>
          </p:cNvPr>
          <p:cNvCxnSpPr>
            <a:cxnSpLocks/>
          </p:cNvCxnSpPr>
          <p:nvPr/>
        </p:nvCxnSpPr>
        <p:spPr>
          <a:xfrm>
            <a:off x="550099" y="2298411"/>
            <a:ext cx="11289170" cy="3956"/>
          </a:xfrm>
          <a:prstGeom prst="line">
            <a:avLst/>
          </a:prstGeom>
          <a:ln w="762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207B03-2FAA-431D-8AE7-8BF491DE6394}"/>
              </a:ext>
            </a:extLst>
          </p:cNvPr>
          <p:cNvSpPr/>
          <p:nvPr/>
        </p:nvSpPr>
        <p:spPr>
          <a:xfrm>
            <a:off x="476208" y="2508608"/>
            <a:ext cx="11176000" cy="21698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Станции: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Нур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-султан –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Кокшетау –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Костанай –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Павлодар-Порт –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Усть-Каменогорск –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Оскемен-1 – 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Семей –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Кызылорда –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Державинская – 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Койбагар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Ерементау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Еркеншилик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Алтынтау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Калкаман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Жолкудук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Дегелен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Суук-Булак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Жанаарка –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Алажиде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Манкент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Арал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Тенизи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Жилаево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1 шт. 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0625A07-A735-4358-A1AF-FAD49FBBFA3B}"/>
              </a:ext>
            </a:extLst>
          </p:cNvPr>
          <p:cNvCxnSpPr>
            <a:cxnSpLocks/>
          </p:cNvCxnSpPr>
          <p:nvPr/>
        </p:nvCxnSpPr>
        <p:spPr>
          <a:xfrm>
            <a:off x="508000" y="5083918"/>
            <a:ext cx="11289170" cy="3956"/>
          </a:xfrm>
          <a:prstGeom prst="line">
            <a:avLst/>
          </a:prstGeom>
          <a:ln w="762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66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Прямая соединительная линия 101"/>
          <p:cNvCxnSpPr/>
          <p:nvPr/>
        </p:nvCxnSpPr>
        <p:spPr>
          <a:xfrm flipH="1">
            <a:off x="2662190" y="2212013"/>
            <a:ext cx="616232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>
            <a:off x="6153013" y="1707610"/>
            <a:ext cx="0" cy="4809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57238" y="201274"/>
            <a:ext cx="7045474" cy="646331"/>
          </a:xfrm>
          <a:prstGeom prst="rect">
            <a:avLst/>
          </a:prstGeom>
          <a:noFill/>
          <a:ln>
            <a:noFill/>
          </a:ln>
          <a:effectLst>
            <a:outerShdw dist="12700" dir="108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ДЕПАРТАМЕНТА ПО ПРОИЗВОДСТВУ И ТЕХНИЧЕСКОЙ ПОЛИТИКЕ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781426" y="-1593850"/>
            <a:ext cx="104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4709610" y="1062289"/>
            <a:ext cx="2933700" cy="6302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Директор  Департамента </a:t>
            </a:r>
          </a:p>
          <a:p>
            <a:pPr algn="ctr"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1939643" y="2047890"/>
            <a:ext cx="2005905" cy="11216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Главный менеджер производственно-технического отдела</a:t>
            </a:r>
          </a:p>
        </p:txBody>
      </p:sp>
      <p:sp>
        <p:nvSpPr>
          <p:cNvPr id="2056" name="Rectangle 43"/>
          <p:cNvSpPr>
            <a:spLocks noChangeArrowheads="1"/>
          </p:cNvSpPr>
          <p:nvPr/>
        </p:nvSpPr>
        <p:spPr bwMode="auto">
          <a:xfrm>
            <a:off x="-304800" y="-4241800"/>
            <a:ext cx="184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3963925" y="3903595"/>
            <a:ext cx="1768657" cy="779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Менеджер по охране труда и технике безопасности (1чел)</a:t>
            </a:r>
          </a:p>
        </p:txBody>
      </p:sp>
      <p:sp>
        <p:nvSpPr>
          <p:cNvPr id="2059" name="Rectangle 9"/>
          <p:cNvSpPr>
            <a:spLocks noChangeArrowheads="1"/>
          </p:cNvSpPr>
          <p:nvPr/>
        </p:nvSpPr>
        <p:spPr bwMode="auto">
          <a:xfrm>
            <a:off x="422122" y="3887204"/>
            <a:ext cx="1605961" cy="795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Менеджер по составлению местных инструкций</a:t>
            </a:r>
          </a:p>
          <a:p>
            <a:pPr algn="ctr" eaLnBrk="1" hangingPunct="1"/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9" name="Rectangle 9"/>
          <p:cNvSpPr>
            <a:spLocks noChangeArrowheads="1"/>
          </p:cNvSpPr>
          <p:nvPr/>
        </p:nvSpPr>
        <p:spPr bwMode="auto">
          <a:xfrm>
            <a:off x="9828812" y="3888262"/>
            <a:ext cx="1683247" cy="7959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Менеджер сектора по закупу и укладке МВСП</a:t>
            </a:r>
          </a:p>
          <a:p>
            <a:pPr algn="ctr" eaLnBrk="1" hangingPunct="1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cxnSp>
        <p:nvCxnSpPr>
          <p:cNvPr id="10" name="Прямая соединительная линия 9"/>
          <p:cNvCxnSpPr>
            <a:cxnSpLocks/>
            <a:stCxn id="2069" idx="2"/>
            <a:endCxn id="2069" idx="2"/>
          </p:cNvCxnSpPr>
          <p:nvPr/>
        </p:nvCxnSpPr>
        <p:spPr>
          <a:xfrm>
            <a:off x="10670436" y="46842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8824511" y="2444581"/>
            <a:ext cx="0" cy="2555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0049669" y="6247088"/>
            <a:ext cx="65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3817D29-686D-4E04-B99A-032AC1A06803}"/>
              </a:ext>
            </a:extLst>
          </p:cNvPr>
          <p:cNvCxnSpPr/>
          <p:nvPr/>
        </p:nvCxnSpPr>
        <p:spPr>
          <a:xfrm>
            <a:off x="8824511" y="2235501"/>
            <a:ext cx="0" cy="2555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8">
            <a:extLst>
              <a:ext uri="{FF2B5EF4-FFF2-40B4-BE49-F238E27FC236}">
                <a16:creationId xmlns:a16="http://schemas.microsoft.com/office/drawing/2014/main" id="{D519123E-23C9-443C-9759-DF312625A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905" y="2047891"/>
            <a:ext cx="2005905" cy="1121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4127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Главный менеджер сектора эксплуатации и ремонта подъездных путей</a:t>
            </a:r>
          </a:p>
          <a:p>
            <a:pPr algn="ctr" eaLnBrk="1" hangingPunct="1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Вакансия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B46FD4F7-8230-4CF8-ACF8-CDD794B7A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3924" y="3887203"/>
            <a:ext cx="1558639" cy="795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Менеджер сектора по работе с АВР</a:t>
            </a:r>
          </a:p>
          <a:p>
            <a:pPr algn="ctr" eaLnBrk="1" hangingPunct="1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5EAC4764-2D79-4E92-9D46-FD6A67934BA6}"/>
              </a:ext>
            </a:extLst>
          </p:cNvPr>
          <p:cNvCxnSpPr/>
          <p:nvPr/>
        </p:nvCxnSpPr>
        <p:spPr>
          <a:xfrm>
            <a:off x="3923599" y="2839713"/>
            <a:ext cx="7304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D467F1B-E7FE-4DFA-BFD6-574457C24308}"/>
              </a:ext>
            </a:extLst>
          </p:cNvPr>
          <p:cNvCxnSpPr>
            <a:cxnSpLocks/>
          </p:cNvCxnSpPr>
          <p:nvPr/>
        </p:nvCxnSpPr>
        <p:spPr>
          <a:xfrm>
            <a:off x="4651085" y="2839713"/>
            <a:ext cx="1" cy="10485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EA5089D3-34CA-4CA6-8418-BEBE65E6F184}"/>
              </a:ext>
            </a:extLst>
          </p:cNvPr>
          <p:cNvCxnSpPr>
            <a:cxnSpLocks/>
          </p:cNvCxnSpPr>
          <p:nvPr/>
        </p:nvCxnSpPr>
        <p:spPr>
          <a:xfrm flipH="1" flipV="1">
            <a:off x="1185381" y="2836987"/>
            <a:ext cx="707370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BD324D89-129D-4E7A-8F67-6B033E7F1468}"/>
              </a:ext>
            </a:extLst>
          </p:cNvPr>
          <p:cNvCxnSpPr/>
          <p:nvPr/>
        </p:nvCxnSpPr>
        <p:spPr>
          <a:xfrm>
            <a:off x="1186030" y="2823321"/>
            <a:ext cx="1" cy="10485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BC45E4EC-2640-4CE7-926E-2BDAA4E1310C}"/>
              </a:ext>
            </a:extLst>
          </p:cNvPr>
          <p:cNvCxnSpPr/>
          <p:nvPr/>
        </p:nvCxnSpPr>
        <p:spPr>
          <a:xfrm>
            <a:off x="9799572" y="2855046"/>
            <a:ext cx="73046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542E49F6-8C80-41E9-A4D0-02BD20399384}"/>
              </a:ext>
            </a:extLst>
          </p:cNvPr>
          <p:cNvCxnSpPr>
            <a:cxnSpLocks/>
          </p:cNvCxnSpPr>
          <p:nvPr/>
        </p:nvCxnSpPr>
        <p:spPr>
          <a:xfrm>
            <a:off x="10527058" y="2855046"/>
            <a:ext cx="1" cy="10485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6783EC20-E2DD-4130-91B2-07D2E743AFF3}"/>
              </a:ext>
            </a:extLst>
          </p:cNvPr>
          <p:cNvCxnSpPr>
            <a:cxnSpLocks/>
          </p:cNvCxnSpPr>
          <p:nvPr/>
        </p:nvCxnSpPr>
        <p:spPr>
          <a:xfrm flipH="1" flipV="1">
            <a:off x="6912578" y="2852319"/>
            <a:ext cx="856145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6BD6C1C0-6BF6-4818-8699-96331A9010AE}"/>
              </a:ext>
            </a:extLst>
          </p:cNvPr>
          <p:cNvCxnSpPr/>
          <p:nvPr/>
        </p:nvCxnSpPr>
        <p:spPr>
          <a:xfrm>
            <a:off x="6909604" y="2838654"/>
            <a:ext cx="1" cy="104854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Рисунок 4">
            <a:extLst>
              <a:ext uri="{FF2B5EF4-FFF2-40B4-BE49-F238E27FC236}">
                <a16:creationId xmlns:a16="http://schemas.microsoft.com/office/drawing/2014/main" id="{2946EB1D-40E8-4709-9379-688F6E6ED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9" y="150813"/>
            <a:ext cx="57329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9">
            <a:extLst>
              <a:ext uri="{FF2B5EF4-FFF2-40B4-BE49-F238E27FC236}">
                <a16:creationId xmlns:a16="http://schemas.microsoft.com/office/drawing/2014/main" id="{464C7045-4FCA-41B0-A9D6-7690E00A1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023" y="3895400"/>
            <a:ext cx="1605961" cy="7959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Менеджер производственно-технического отдела</a:t>
            </a:r>
          </a:p>
          <a:p>
            <a:pPr algn="ctr" eaLnBrk="1" hangingPunct="1"/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6417731C-14B3-4B1A-AC9E-72F8D29F8F88}"/>
              </a:ext>
            </a:extLst>
          </p:cNvPr>
          <p:cNvCxnSpPr>
            <a:cxnSpLocks/>
          </p:cNvCxnSpPr>
          <p:nvPr/>
        </p:nvCxnSpPr>
        <p:spPr>
          <a:xfrm>
            <a:off x="2993133" y="3192983"/>
            <a:ext cx="0" cy="7024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0040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1685291" y="1124744"/>
          <a:ext cx="8137850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836713"/>
            <a:ext cx="12192000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1000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Восстановление металлических частей стрелочных переводов (наплавка крестовин) –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104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компл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/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Наплавка крестовин составит 54 500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тыс.тенге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закуп новых крестовин составит 488 800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тенге, </a:t>
            </a:r>
          </a:p>
          <a:p>
            <a:pPr lvl="1"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экономический эффект: 434 300 тыс. тенге</a:t>
            </a:r>
          </a:p>
          <a:p>
            <a:pPr lvl="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1CF93F-C7A0-4317-AAC2-EC529C08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" y="10137"/>
            <a:ext cx="53723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E9178BB-4FF5-45F6-9237-438985A02AAC}"/>
              </a:ext>
            </a:extLst>
          </p:cNvPr>
          <p:cNvSpPr txBox="1">
            <a:spLocks/>
          </p:cNvSpPr>
          <p:nvPr/>
        </p:nvSpPr>
        <p:spPr>
          <a:xfrm>
            <a:off x="773722" y="21877"/>
            <a:ext cx="11418277" cy="4681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ВНЕДРЕНИЕ РЕСУРСОСБЕРЕГАЮЩИХ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4274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13BE1B-3158-4366-AEC6-FC6207834B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" y="8314"/>
            <a:ext cx="693435" cy="617837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522289"/>
              </p:ext>
            </p:extLst>
          </p:nvPr>
        </p:nvGraphicFramePr>
        <p:xfrm>
          <a:off x="13793" y="885351"/>
          <a:ext cx="12178207" cy="5896799"/>
        </p:xfrm>
        <a:graphic>
          <a:graphicData uri="http://schemas.openxmlformats.org/drawingml/2006/table">
            <a:tbl>
              <a:tblPr/>
              <a:tblGrid>
                <a:gridCol w="6353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31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Проблемные вопросы</a:t>
                      </a:r>
                    </a:p>
                  </a:txBody>
                  <a:tcPr marL="5168" marR="5168" marT="5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Пути решения</a:t>
                      </a:r>
                    </a:p>
                  </a:txBody>
                  <a:tcPr marL="5168" marR="5168" marT="5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837">
                <a:tc>
                  <a:txBody>
                    <a:bodyPr/>
                    <a:lstStyle/>
                    <a:p>
                      <a:pPr marL="0" indent="0" algn="ctr" rtl="0" fontAlgn="ctr">
                        <a:buFont typeface="+mj-lt"/>
                        <a:buNone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Большой объём  работы по заключению договоров с отделениями магистральной сети, а также, с актами выполненных работ по ТР, ТС, услугам снегоочистительной технике,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ответхранение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МВСП и т.д.</a:t>
                      </a:r>
                    </a:p>
                    <a:p>
                      <a:pPr algn="ctr" rtl="0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8" marR="5168" marT="5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Необходимо добавить 2 ед. менеджера по вопросам заключения договоров и актам выполненных работ.</a:t>
                      </a:r>
                    </a:p>
                  </a:txBody>
                  <a:tcPr marL="5168" marR="5168" marT="5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88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Большой объём работ в региональных представительствах по документации, в том числе сдача ежедневных отчетов о выполненных работах, составление актов о приемке товара, актов на списание МВСП, заполнения журналов по охране труда, сверка актов выполненных работ, заполнение технических характеристик подъездных путей и т.д.</a:t>
                      </a:r>
                    </a:p>
                  </a:txBody>
                  <a:tcPr marL="5168" marR="5168" marT="5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 добавить в каждое региональное представительство по             1 единице инженера – пути для ведения технической документации. </a:t>
                      </a:r>
                    </a:p>
                  </a:txBody>
                  <a:tcPr marL="5168" marR="5168" marT="51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C8D8153-F110-431D-AD7F-98BE5FD808B2}"/>
              </a:ext>
            </a:extLst>
          </p:cNvPr>
          <p:cNvSpPr txBox="1">
            <a:spLocks/>
          </p:cNvSpPr>
          <p:nvPr/>
        </p:nvSpPr>
        <p:spPr>
          <a:xfrm>
            <a:off x="733319" y="75849"/>
            <a:ext cx="11418277" cy="4681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ПРОБЛЕМНЫЕ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3652068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3">
            <a:extLst>
              <a:ext uri="{FF2B5EF4-FFF2-40B4-BE49-F238E27FC236}">
                <a16:creationId xmlns:a16="http://schemas.microsoft.com/office/drawing/2014/main" id="{0E4D1AD6-DB15-4778-B649-B396584E8AA9}"/>
              </a:ext>
            </a:extLst>
          </p:cNvPr>
          <p:cNvSpPr txBox="1">
            <a:spLocks noChangeArrowheads="1"/>
          </p:cNvSpPr>
          <p:nvPr/>
        </p:nvSpPr>
        <p:spPr>
          <a:xfrm>
            <a:off x="768351" y="1264153"/>
            <a:ext cx="11305032" cy="147774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 algn="just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 i="0">
                <a:solidFill>
                  <a:srgbClr val="0070C0"/>
                </a:solidFill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подъездных путей частично демонтированы;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подъездных путей полностью демонтированы.</a:t>
            </a:r>
          </a:p>
          <a:p>
            <a:pPr>
              <a:lnSpc>
                <a:spcPts val="2500"/>
              </a:lnSpc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93" name="Рисунок 4">
            <a:extLst>
              <a:ext uri="{FF2B5EF4-FFF2-40B4-BE49-F238E27FC236}">
                <a16:creationId xmlns:a16="http://schemas.microsoft.com/office/drawing/2014/main" id="{05A0F4D3-7301-4BB1-B0C7-6E36D4E5A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" y="10137"/>
            <a:ext cx="57329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3">
            <a:extLst>
              <a:ext uri="{FF2B5EF4-FFF2-40B4-BE49-F238E27FC236}">
                <a16:creationId xmlns:a16="http://schemas.microsoft.com/office/drawing/2014/main" id="{6024F836-8B9D-4EA2-8467-C9F8D4EABCC7}"/>
              </a:ext>
            </a:extLst>
          </p:cNvPr>
          <p:cNvSpPr txBox="1">
            <a:spLocks noChangeArrowheads="1"/>
          </p:cNvSpPr>
          <p:nvPr/>
        </p:nvSpPr>
        <p:spPr>
          <a:xfrm>
            <a:off x="1092214" y="2453175"/>
            <a:ext cx="4440741" cy="34059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135,521</a:t>
            </a: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км. </a:t>
            </a:r>
            <a:r>
              <a:rPr lang="ru-RU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протяженность путей;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249DA706-2130-49A4-A48B-1E6A7E54A757}"/>
              </a:ext>
            </a:extLst>
          </p:cNvPr>
          <p:cNvSpPr txBox="1">
            <a:spLocks noChangeArrowheads="1"/>
          </p:cNvSpPr>
          <p:nvPr/>
        </p:nvSpPr>
        <p:spPr>
          <a:xfrm>
            <a:off x="1092214" y="2793768"/>
            <a:ext cx="4047067" cy="3243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357 ед. </a:t>
            </a:r>
            <a:r>
              <a:rPr lang="ru-RU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стрелочных переводов;</a:t>
            </a:r>
          </a:p>
        </p:txBody>
      </p:sp>
      <p:sp>
        <p:nvSpPr>
          <p:cNvPr id="15" name="Объект 3">
            <a:extLst>
              <a:ext uri="{FF2B5EF4-FFF2-40B4-BE49-F238E27FC236}">
                <a16:creationId xmlns:a16="http://schemas.microsoft.com/office/drawing/2014/main" id="{DEE1F0DD-8002-401C-B671-ACB9A59A6A9E}"/>
              </a:ext>
            </a:extLst>
          </p:cNvPr>
          <p:cNvSpPr txBox="1">
            <a:spLocks noChangeArrowheads="1"/>
          </p:cNvSpPr>
          <p:nvPr/>
        </p:nvSpPr>
        <p:spPr>
          <a:xfrm>
            <a:off x="1092213" y="3484225"/>
            <a:ext cx="10726688" cy="12396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ед. </a:t>
            </a:r>
            <a:r>
              <a:rPr lang="ru-RU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искусственных сооружений (5 мостов, 13 труб из них 2 металлических).</a:t>
            </a:r>
          </a:p>
          <a:p>
            <a:pPr marL="0" indent="0"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передано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подъездных путей (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пути по договору №1272 от 10.11.2023,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пути по договору №1342 от 11.01.2024 года);</a:t>
            </a:r>
          </a:p>
          <a:p>
            <a:pPr>
              <a:buFontTx/>
              <a:buChar char="-"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марте месяце планируется приемка оставшихся 78-и путей.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785965C5-281E-4E60-841F-65F2AFD7DDF2}"/>
              </a:ext>
            </a:extLst>
          </p:cNvPr>
          <p:cNvSpPr txBox="1">
            <a:spLocks noChangeArrowheads="1"/>
          </p:cNvSpPr>
          <p:nvPr/>
        </p:nvSpPr>
        <p:spPr>
          <a:xfrm>
            <a:off x="977873" y="3150007"/>
            <a:ext cx="8322816" cy="3243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41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шт. -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железнодорожных переездов, из них 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охраняемых;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0C86A33A-AE3D-4CB5-9C3C-C2B3E3237266}"/>
              </a:ext>
            </a:extLst>
          </p:cNvPr>
          <p:cNvSpPr txBox="1">
            <a:spLocks noChangeArrowheads="1"/>
          </p:cNvSpPr>
          <p:nvPr/>
        </p:nvSpPr>
        <p:spPr>
          <a:xfrm>
            <a:off x="529731" y="838409"/>
            <a:ext cx="11369040" cy="37386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 algn="just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 i="1"/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166 путей (в том числе 3 пути отсутствующие в списке по ст. Азат, </a:t>
            </a:r>
            <a:r>
              <a:rPr lang="ru-RU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Адыр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Текели) - общее</a:t>
            </a:r>
            <a:r>
              <a:rPr lang="ru-RU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подъездных путей, из них: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22F7CAC-1D9B-4179-9DF6-7B9683A78FDC}"/>
              </a:ext>
            </a:extLst>
          </p:cNvPr>
          <p:cNvCxnSpPr>
            <a:cxnSpLocks/>
          </p:cNvCxnSpPr>
          <p:nvPr/>
        </p:nvCxnSpPr>
        <p:spPr>
          <a:xfrm>
            <a:off x="529731" y="3937174"/>
            <a:ext cx="11289170" cy="3956"/>
          </a:xfrm>
          <a:prstGeom prst="line">
            <a:avLst/>
          </a:prstGeom>
          <a:ln w="762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280C9C2-D2D3-47B5-9AEB-C2833E15FB1A}"/>
              </a:ext>
            </a:extLst>
          </p:cNvPr>
          <p:cNvSpPr txBox="1">
            <a:spLocks/>
          </p:cNvSpPr>
          <p:nvPr/>
        </p:nvSpPr>
        <p:spPr>
          <a:xfrm>
            <a:off x="773722" y="21877"/>
            <a:ext cx="11418277" cy="4681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ТЕКУЩИЙ СТАТУС ПЕРЕДАВАЕМЫХ П/ПУТЕЙ В ДДУ 25 ТОО (166 П/П)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77B69F2-620A-4E87-A5A7-19B46922B4C6}"/>
              </a:ext>
            </a:extLst>
          </p:cNvPr>
          <p:cNvCxnSpPr>
            <a:cxnSpLocks/>
          </p:cNvCxnSpPr>
          <p:nvPr/>
        </p:nvCxnSpPr>
        <p:spPr>
          <a:xfrm>
            <a:off x="529731" y="2453175"/>
            <a:ext cx="11289170" cy="3956"/>
          </a:xfrm>
          <a:prstGeom prst="line">
            <a:avLst/>
          </a:prstGeom>
          <a:ln w="762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8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22714" y="188640"/>
            <a:ext cx="7045474" cy="369332"/>
          </a:xfrm>
          <a:prstGeom prst="rect">
            <a:avLst/>
          </a:prstGeom>
          <a:noFill/>
          <a:ln>
            <a:noFill/>
          </a:ln>
          <a:effectLst>
            <a:outerShdw dist="12700" dir="10800000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ОБЯЗАННОСТИ ФУНКЦИОНАЛЬНЫХ НАПРАВЛЕНИЙ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781426" y="-1593850"/>
            <a:ext cx="1047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371929" y="1588766"/>
            <a:ext cx="2427565" cy="1032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127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Группа по эксплуатации и ремонту подъездных путей </a:t>
            </a:r>
          </a:p>
        </p:txBody>
      </p:sp>
      <p:sp>
        <p:nvSpPr>
          <p:cNvPr id="2056" name="Rectangle 43"/>
          <p:cNvSpPr>
            <a:spLocks noChangeArrowheads="1"/>
          </p:cNvSpPr>
          <p:nvPr/>
        </p:nvSpPr>
        <p:spPr bwMode="auto">
          <a:xfrm>
            <a:off x="-304800" y="-4241800"/>
            <a:ext cx="184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 sz="1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103561" y="46083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0049669" y="6247088"/>
            <a:ext cx="65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7"/>
          <p:cNvSpPr>
            <a:spLocks noChangeAspect="1" noChangeArrowheads="1"/>
          </p:cNvSpPr>
          <p:nvPr/>
        </p:nvSpPr>
        <p:spPr bwMode="auto">
          <a:xfrm>
            <a:off x="3886200" y="1170051"/>
            <a:ext cx="7981544" cy="6908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127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нормативной потребности в материалах верхнего строения пути необходимых для текущего содержания пути и ремонт подъездных путей, осуществление контроля за их эффективным использованием;</a:t>
            </a:r>
          </a:p>
        </p:txBody>
      </p:sp>
      <p:sp>
        <p:nvSpPr>
          <p:cNvPr id="65" name="Rectangle 7"/>
          <p:cNvSpPr>
            <a:spLocks noChangeAspect="1" noChangeArrowheads="1"/>
          </p:cNvSpPr>
          <p:nvPr/>
        </p:nvSpPr>
        <p:spPr bwMode="auto">
          <a:xfrm>
            <a:off x="3886200" y="1930113"/>
            <a:ext cx="7981544" cy="4479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127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и контроль за исполнением договорных обязательств по договорам на поставку материалов верхнего строения пути (далее – МВСП) (шпал, рельсы, щебень, асбест и т.д.);</a:t>
            </a:r>
            <a:endParaRPr lang="ru-K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7"/>
          <p:cNvSpPr>
            <a:spLocks noChangeAspect="1" noChangeArrowheads="1"/>
          </p:cNvSpPr>
          <p:nvPr/>
        </p:nvSpPr>
        <p:spPr bwMode="auto">
          <a:xfrm>
            <a:off x="3886200" y="2443928"/>
            <a:ext cx="7958753" cy="6322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127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за заключением договоров на оказание услуг по текущему содержанию и ремонту подъездных путей и стрелочных переводов сторонними организациями;</a:t>
            </a:r>
          </a:p>
        </p:txBody>
      </p:sp>
      <p:sp>
        <p:nvSpPr>
          <p:cNvPr id="68" name="Rectangle 7"/>
          <p:cNvSpPr>
            <a:spLocks noChangeAspect="1" noChangeArrowheads="1"/>
          </p:cNvSpPr>
          <p:nvPr/>
        </p:nvSpPr>
        <p:spPr bwMode="auto">
          <a:xfrm>
            <a:off x="3963676" y="4098631"/>
            <a:ext cx="7881275" cy="4614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127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местных Инструкций о порядке обслуживания и организации движения подъездного состава на подъездных путях Общества.</a:t>
            </a:r>
            <a:endParaRPr lang="ru-K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7"/>
          <p:cNvSpPr>
            <a:spLocks noChangeAspect="1" noChangeArrowheads="1"/>
          </p:cNvSpPr>
          <p:nvPr/>
        </p:nvSpPr>
        <p:spPr bwMode="auto">
          <a:xfrm>
            <a:off x="3963676" y="3338892"/>
            <a:ext cx="7881277" cy="6917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127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и согласование материалов на выдачу технических условий и проектов на устройство пересечений железнодорожных путей с водопроводами, канализацией, теплосетями, газо-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нефте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-проводами и путепроводами;</a:t>
            </a:r>
            <a:endParaRPr lang="ru-K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"/>
          <p:cNvSpPr>
            <a:spLocks noChangeAspect="1" noChangeArrowheads="1"/>
          </p:cNvSpPr>
          <p:nvPr/>
        </p:nvSpPr>
        <p:spPr bwMode="auto">
          <a:xfrm>
            <a:off x="3963676" y="4617443"/>
            <a:ext cx="7881275" cy="6406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127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lvl="0" algn="just"/>
            <a:r>
              <a:rPr lang="ru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проведение анализа состояния основных средств, инвентаризации основных средств и определении основных средств, подлежащих обновлению, списанию, выводу на консервацию;</a:t>
            </a:r>
            <a:endParaRPr lang="ru-K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447957" y="4411378"/>
            <a:ext cx="2058293" cy="9147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127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Производственно-технический отдел</a:t>
            </a:r>
          </a:p>
        </p:txBody>
      </p:sp>
      <p:sp>
        <p:nvSpPr>
          <p:cNvPr id="27" name="Rectangle 7"/>
          <p:cNvSpPr>
            <a:spLocks noChangeAspect="1" noChangeArrowheads="1"/>
          </p:cNvSpPr>
          <p:nvPr/>
        </p:nvSpPr>
        <p:spPr bwMode="auto">
          <a:xfrm>
            <a:off x="3886202" y="633701"/>
            <a:ext cx="7981544" cy="4787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127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lvl="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 по текущему содержанию и ремонту подъездных путей и сооружений, инженерных сооружений и земляного полотна Общества;</a:t>
            </a:r>
            <a:endParaRPr lang="ru-KZ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4DF81371-40B6-4AEE-A41E-2320CC5D019A}"/>
              </a:ext>
            </a:extLst>
          </p:cNvPr>
          <p:cNvCxnSpPr>
            <a:cxnSpLocks/>
          </p:cNvCxnSpPr>
          <p:nvPr/>
        </p:nvCxnSpPr>
        <p:spPr>
          <a:xfrm flipV="1">
            <a:off x="2889282" y="896112"/>
            <a:ext cx="892144" cy="9167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099C7247-C8D6-412C-8CC3-91AE9E7476D0}"/>
              </a:ext>
            </a:extLst>
          </p:cNvPr>
          <p:cNvCxnSpPr>
            <a:cxnSpLocks/>
          </p:cNvCxnSpPr>
          <p:nvPr/>
        </p:nvCxnSpPr>
        <p:spPr>
          <a:xfrm flipV="1">
            <a:off x="2917069" y="1588766"/>
            <a:ext cx="818765" cy="3908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6F9C62D4-AB85-41F2-B2E8-DC9CF2869E98}"/>
              </a:ext>
            </a:extLst>
          </p:cNvPr>
          <p:cNvCxnSpPr>
            <a:cxnSpLocks/>
          </p:cNvCxnSpPr>
          <p:nvPr/>
        </p:nvCxnSpPr>
        <p:spPr>
          <a:xfrm>
            <a:off x="2921486" y="2175367"/>
            <a:ext cx="81434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EB6A510F-7405-4A5E-B128-30AFA459CC20}"/>
              </a:ext>
            </a:extLst>
          </p:cNvPr>
          <p:cNvCxnSpPr>
            <a:cxnSpLocks/>
          </p:cNvCxnSpPr>
          <p:nvPr/>
        </p:nvCxnSpPr>
        <p:spPr>
          <a:xfrm flipV="1">
            <a:off x="2670435" y="3691655"/>
            <a:ext cx="1110991" cy="8106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79EC2683-0AE2-4C98-BF40-FF359FAEE703}"/>
              </a:ext>
            </a:extLst>
          </p:cNvPr>
          <p:cNvCxnSpPr>
            <a:cxnSpLocks/>
          </p:cNvCxnSpPr>
          <p:nvPr/>
        </p:nvCxnSpPr>
        <p:spPr>
          <a:xfrm flipV="1">
            <a:off x="2688500" y="4411378"/>
            <a:ext cx="1092926" cy="2861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31481851-BDD1-4E55-8E24-5CE8E414AB9A}"/>
              </a:ext>
            </a:extLst>
          </p:cNvPr>
          <p:cNvCxnSpPr>
            <a:cxnSpLocks/>
          </p:cNvCxnSpPr>
          <p:nvPr/>
        </p:nvCxnSpPr>
        <p:spPr>
          <a:xfrm>
            <a:off x="2698376" y="4882117"/>
            <a:ext cx="1083050" cy="739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4">
            <a:extLst>
              <a:ext uri="{FF2B5EF4-FFF2-40B4-BE49-F238E27FC236}">
                <a16:creationId xmlns:a16="http://schemas.microsoft.com/office/drawing/2014/main" id="{5CA3476B-64B4-4E40-8EC9-AC620B19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9" y="150813"/>
            <a:ext cx="53723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EF71F7CB-C2A3-4A4A-B0C2-1554E927BE57}"/>
              </a:ext>
            </a:extLst>
          </p:cNvPr>
          <p:cNvCxnSpPr>
            <a:cxnSpLocks/>
          </p:cNvCxnSpPr>
          <p:nvPr/>
        </p:nvCxnSpPr>
        <p:spPr>
          <a:xfrm>
            <a:off x="2918595" y="2312917"/>
            <a:ext cx="862831" cy="3908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7">
            <a:extLst>
              <a:ext uri="{FF2B5EF4-FFF2-40B4-BE49-F238E27FC236}">
                <a16:creationId xmlns:a16="http://schemas.microsoft.com/office/drawing/2014/main" id="{5B4D56F0-DAA5-4496-8D3E-DB49B95B86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63676" y="5326166"/>
            <a:ext cx="7894993" cy="13431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1275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необходимых документов по охране труда для предприятия, обеспечение соблюдения сотрудниками правил и требований охраны труда, нормативных актов ОТ, условий коллективного договора, контроль условий труда, соблюдения санитарно-гигиенических норм трудового законодательства, предупреждение производственного травматизма, пропаганда позитивных решений, повышающих безопасность производственных процессов, информирование работников о правилах безопасной работы.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4077E2B5-8271-490E-A4E1-EDF966548881}"/>
              </a:ext>
            </a:extLst>
          </p:cNvPr>
          <p:cNvCxnSpPr>
            <a:cxnSpLocks/>
          </p:cNvCxnSpPr>
          <p:nvPr/>
        </p:nvCxnSpPr>
        <p:spPr>
          <a:xfrm>
            <a:off x="2688500" y="5025597"/>
            <a:ext cx="1092926" cy="8106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25421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Группа 1"/>
          <p:cNvGrpSpPr>
            <a:grpSpLocks/>
          </p:cNvGrpSpPr>
          <p:nvPr/>
        </p:nvGrpSpPr>
        <p:grpSpPr bwMode="auto">
          <a:xfrm>
            <a:off x="1828803" y="1474144"/>
            <a:ext cx="8850920" cy="3027518"/>
            <a:chOff x="4296286" y="2210180"/>
            <a:chExt cx="4002223" cy="2223415"/>
          </a:xfrm>
        </p:grpSpPr>
        <p:grpSp>
          <p:nvGrpSpPr>
            <p:cNvPr id="40978" name="Группа 31"/>
            <p:cNvGrpSpPr>
              <a:grpSpLocks/>
            </p:cNvGrpSpPr>
            <p:nvPr/>
          </p:nvGrpSpPr>
          <p:grpSpPr bwMode="auto">
            <a:xfrm>
              <a:off x="4296286" y="3276904"/>
              <a:ext cx="4002223" cy="1156691"/>
              <a:chOff x="3404783" y="2348876"/>
              <a:chExt cx="4649381" cy="1338771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6269457" y="2348876"/>
                <a:ext cx="1784707" cy="1338771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Оператор по обработке первичных документов</a:t>
                </a:r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3404783" y="2360825"/>
                <a:ext cx="2030849" cy="1326822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6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Дорожный мастер (39чел)</a:t>
                </a:r>
              </a:p>
            </p:txBody>
          </p:sp>
        </p:grpSp>
        <p:sp>
          <p:nvSpPr>
            <p:cNvPr id="51" name="Скругленный прямоугольник 50"/>
            <p:cNvSpPr/>
            <p:nvPr/>
          </p:nvSpPr>
          <p:spPr bwMode="auto">
            <a:xfrm>
              <a:off x="5391197" y="2210180"/>
              <a:ext cx="1713403" cy="67527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Региональное представительства (РП) – 15 ед.</a:t>
              </a:r>
            </a:p>
          </p:txBody>
        </p:sp>
      </p:grpSp>
      <p:sp>
        <p:nvSpPr>
          <p:cNvPr id="40962" name="TextBox 12"/>
          <p:cNvSpPr txBox="1">
            <a:spLocks noChangeArrowheads="1"/>
          </p:cNvSpPr>
          <p:nvPr/>
        </p:nvSpPr>
        <p:spPr bwMode="auto">
          <a:xfrm>
            <a:off x="2413713" y="116632"/>
            <a:ext cx="73137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СТРУКТУРА  РЕГИОНАЛЬНОГО ПРЕДСТАВИТЕЛЬСТВА</a:t>
            </a:r>
            <a:endParaRPr lang="ru-RU" sz="20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3287689" y="620689"/>
            <a:ext cx="5976663" cy="4603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Департамент по производству и технической политике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215329" y="1081063"/>
            <a:ext cx="0" cy="393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</p:cNvCxnSpPr>
          <p:nvPr/>
        </p:nvCxnSpPr>
        <p:spPr>
          <a:xfrm>
            <a:off x="4863448" y="2447894"/>
            <a:ext cx="0" cy="387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>
          <a:xfrm>
            <a:off x="7710369" y="2436171"/>
            <a:ext cx="0" cy="387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86153" y="5165542"/>
            <a:ext cx="11031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Проблемные вопросы:</a:t>
            </a:r>
          </a:p>
          <a:p>
            <a:pPr indent="268288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связи с большим объёмом работ по обработке документации в региональных представительствах (составление актов ПУ-81, характеристик пути, проверка актов выполненных работ, учет укладки МВСП и т. д.) необходимо добавить в штат единицу инженера пути на каждое РП.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4">
            <a:extLst>
              <a:ext uri="{FF2B5EF4-FFF2-40B4-BE49-F238E27FC236}">
                <a16:creationId xmlns:a16="http://schemas.microsoft.com/office/drawing/2014/main" id="{F57ECC7C-9A18-4B36-A945-04B509E2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9" y="150813"/>
            <a:ext cx="53723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17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47"/>
          <p:cNvGrpSpPr/>
          <p:nvPr/>
        </p:nvGrpSpPr>
        <p:grpSpPr>
          <a:xfrm>
            <a:off x="56369" y="2006595"/>
            <a:ext cx="8753972" cy="3083813"/>
            <a:chOff x="743151" y="2320925"/>
            <a:chExt cx="5970387" cy="3346451"/>
          </a:xfrm>
        </p:grpSpPr>
        <p:grpSp>
          <p:nvGrpSpPr>
            <p:cNvPr id="71" name="组合 99"/>
            <p:cNvGrpSpPr/>
            <p:nvPr/>
          </p:nvGrpSpPr>
          <p:grpSpPr>
            <a:xfrm>
              <a:off x="743151" y="2320925"/>
              <a:ext cx="5970387" cy="3346451"/>
              <a:chOff x="743151" y="2320925"/>
              <a:chExt cx="5970387" cy="3346451"/>
            </a:xfrm>
          </p:grpSpPr>
          <p:sp>
            <p:nvSpPr>
              <p:cNvPr id="138" name="任意多边形 92"/>
              <p:cNvSpPr>
                <a:spLocks/>
              </p:cNvSpPr>
              <p:nvPr/>
            </p:nvSpPr>
            <p:spPr bwMode="auto">
              <a:xfrm>
                <a:off x="3513012" y="2697163"/>
                <a:ext cx="1196785" cy="801688"/>
              </a:xfrm>
              <a:custGeom>
                <a:avLst/>
                <a:gdLst/>
                <a:ahLst/>
                <a:cxnLst/>
                <a:rect l="0" t="0" r="r" b="b"/>
                <a:pathLst>
                  <a:path w="14655896" h="9814804">
                    <a:moveTo>
                      <a:pt x="405571" y="5899247"/>
                    </a:moveTo>
                    <a:lnTo>
                      <a:pt x="458180" y="7258616"/>
                    </a:lnTo>
                    <a:lnTo>
                      <a:pt x="1272065" y="7252586"/>
                    </a:lnTo>
                    <a:lnTo>
                      <a:pt x="1645846" y="7927810"/>
                    </a:lnTo>
                    <a:lnTo>
                      <a:pt x="2586337" y="7921779"/>
                    </a:lnTo>
                    <a:lnTo>
                      <a:pt x="2773228" y="8259392"/>
                    </a:lnTo>
                    <a:lnTo>
                      <a:pt x="3159070" y="8518628"/>
                    </a:lnTo>
                    <a:lnTo>
                      <a:pt x="3629312" y="8789925"/>
                    </a:lnTo>
                    <a:lnTo>
                      <a:pt x="4618282" y="8729735"/>
                    </a:lnTo>
                    <a:lnTo>
                      <a:pt x="5401768" y="8042348"/>
                    </a:lnTo>
                    <a:lnTo>
                      <a:pt x="5884064" y="7957948"/>
                    </a:lnTo>
                    <a:lnTo>
                      <a:pt x="6119185" y="8416136"/>
                    </a:lnTo>
                    <a:lnTo>
                      <a:pt x="6450766" y="8795948"/>
                    </a:lnTo>
                    <a:lnTo>
                      <a:pt x="7059919" y="8883564"/>
                    </a:lnTo>
                    <a:lnTo>
                      <a:pt x="7373165" y="9543518"/>
                    </a:lnTo>
                    <a:lnTo>
                      <a:pt x="7825322" y="9356616"/>
                    </a:lnTo>
                    <a:lnTo>
                      <a:pt x="8301595" y="9603798"/>
                    </a:lnTo>
                    <a:lnTo>
                      <a:pt x="8747721" y="9814804"/>
                    </a:lnTo>
                    <a:lnTo>
                      <a:pt x="9175763" y="9519391"/>
                    </a:lnTo>
                    <a:lnTo>
                      <a:pt x="9314424" y="8946658"/>
                    </a:lnTo>
                    <a:lnTo>
                      <a:pt x="9947441" y="8301587"/>
                    </a:lnTo>
                    <a:lnTo>
                      <a:pt x="10839702" y="7740908"/>
                    </a:lnTo>
                    <a:lnTo>
                      <a:pt x="11086876" y="8235273"/>
                    </a:lnTo>
                    <a:lnTo>
                      <a:pt x="11075024" y="8696571"/>
                    </a:lnTo>
                    <a:lnTo>
                      <a:pt x="11611379" y="8801975"/>
                    </a:lnTo>
                    <a:lnTo>
                      <a:pt x="11912815" y="8295557"/>
                    </a:lnTo>
                    <a:lnTo>
                      <a:pt x="12461432" y="7957945"/>
                    </a:lnTo>
                    <a:lnTo>
                      <a:pt x="12690522" y="7409327"/>
                    </a:lnTo>
                    <a:lnTo>
                      <a:pt x="13184879" y="7373158"/>
                    </a:lnTo>
                    <a:lnTo>
                      <a:pt x="13263248" y="7089807"/>
                    </a:lnTo>
                    <a:lnTo>
                      <a:pt x="13817896" y="6655734"/>
                    </a:lnTo>
                    <a:lnTo>
                      <a:pt x="14523274" y="6535166"/>
                    </a:lnTo>
                    <a:lnTo>
                      <a:pt x="14149478" y="6101093"/>
                    </a:lnTo>
                    <a:lnTo>
                      <a:pt x="14276084" y="5558506"/>
                    </a:lnTo>
                    <a:lnTo>
                      <a:pt x="14655896" y="5383676"/>
                    </a:lnTo>
                    <a:lnTo>
                      <a:pt x="14270054" y="4714483"/>
                    </a:lnTo>
                    <a:lnTo>
                      <a:pt x="14541351" y="4171895"/>
                    </a:lnTo>
                    <a:lnTo>
                      <a:pt x="14462975" y="3116859"/>
                    </a:lnTo>
                    <a:lnTo>
                      <a:pt x="14092141" y="2401649"/>
                    </a:lnTo>
                    <a:lnTo>
                      <a:pt x="13347651" y="2219787"/>
                    </a:lnTo>
                    <a:lnTo>
                      <a:pt x="12606112" y="2172764"/>
                    </a:lnTo>
                    <a:lnTo>
                      <a:pt x="12269707" y="1583147"/>
                    </a:lnTo>
                    <a:lnTo>
                      <a:pt x="11032611" y="1894236"/>
                    </a:lnTo>
                    <a:lnTo>
                      <a:pt x="10620246" y="1423994"/>
                    </a:lnTo>
                    <a:lnTo>
                      <a:pt x="10207881" y="874169"/>
                    </a:lnTo>
                    <a:lnTo>
                      <a:pt x="9639971" y="932045"/>
                    </a:lnTo>
                    <a:lnTo>
                      <a:pt x="8862263" y="747562"/>
                    </a:lnTo>
                    <a:lnTo>
                      <a:pt x="8449897" y="1116528"/>
                    </a:lnTo>
                    <a:lnTo>
                      <a:pt x="7728858" y="530533"/>
                    </a:lnTo>
                    <a:lnTo>
                      <a:pt x="7457560" y="96461"/>
                    </a:lnTo>
                    <a:lnTo>
                      <a:pt x="7144071" y="0"/>
                    </a:lnTo>
                    <a:lnTo>
                      <a:pt x="6709998" y="259236"/>
                    </a:lnTo>
                    <a:lnTo>
                      <a:pt x="6239757" y="162775"/>
                    </a:lnTo>
                    <a:lnTo>
                      <a:pt x="5576594" y="247174"/>
                    </a:lnTo>
                    <a:lnTo>
                      <a:pt x="5220882" y="856065"/>
                    </a:lnTo>
                    <a:lnTo>
                      <a:pt x="5744200" y="1836359"/>
                    </a:lnTo>
                    <a:lnTo>
                      <a:pt x="5581424" y="2317455"/>
                    </a:lnTo>
                    <a:lnTo>
                      <a:pt x="4908615" y="2827488"/>
                    </a:lnTo>
                    <a:lnTo>
                      <a:pt x="3993447" y="3608819"/>
                    </a:lnTo>
                    <a:lnTo>
                      <a:pt x="3449906" y="3361159"/>
                    </a:lnTo>
                    <a:lnTo>
                      <a:pt x="3226593" y="3728180"/>
                    </a:lnTo>
                    <a:lnTo>
                      <a:pt x="2629744" y="3728180"/>
                    </a:lnTo>
                    <a:lnTo>
                      <a:pt x="2003958" y="3583489"/>
                    </a:lnTo>
                    <a:lnTo>
                      <a:pt x="1465852" y="3722609"/>
                    </a:lnTo>
                    <a:lnTo>
                      <a:pt x="753604" y="4804916"/>
                    </a:lnTo>
                    <a:lnTo>
                      <a:pt x="0" y="5443964"/>
                    </a:lnTo>
                    <a:lnTo>
                      <a:pt x="405571" y="5899247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9" name="任意多边形 93"/>
              <p:cNvSpPr>
                <a:spLocks/>
              </p:cNvSpPr>
              <p:nvPr/>
            </p:nvSpPr>
            <p:spPr bwMode="auto">
              <a:xfrm>
                <a:off x="3622214" y="2320925"/>
                <a:ext cx="1061551" cy="680403"/>
              </a:xfrm>
              <a:custGeom>
                <a:avLst/>
                <a:gdLst/>
                <a:ahLst/>
                <a:cxnLst/>
                <a:rect l="0" t="0" r="r" b="b"/>
                <a:pathLst>
                  <a:path w="12998892" h="8330529">
                    <a:moveTo>
                      <a:pt x="56654" y="7407720"/>
                    </a:moveTo>
                    <a:lnTo>
                      <a:pt x="0" y="6577494"/>
                    </a:lnTo>
                    <a:lnTo>
                      <a:pt x="534863" y="6069743"/>
                    </a:lnTo>
                    <a:lnTo>
                      <a:pt x="401029" y="5783984"/>
                    </a:lnTo>
                    <a:lnTo>
                      <a:pt x="534867" y="5505456"/>
                    </a:lnTo>
                    <a:lnTo>
                      <a:pt x="390176" y="4955630"/>
                    </a:lnTo>
                    <a:lnTo>
                      <a:pt x="708496" y="4716894"/>
                    </a:lnTo>
                    <a:lnTo>
                      <a:pt x="136963" y="4120046"/>
                    </a:lnTo>
                    <a:lnTo>
                      <a:pt x="777226" y="3678742"/>
                    </a:lnTo>
                    <a:lnTo>
                      <a:pt x="263569" y="3411068"/>
                    </a:lnTo>
                    <a:lnTo>
                      <a:pt x="223777" y="3092748"/>
                    </a:lnTo>
                    <a:lnTo>
                      <a:pt x="650619" y="3027641"/>
                    </a:lnTo>
                    <a:lnTo>
                      <a:pt x="321446" y="2535692"/>
                    </a:lnTo>
                    <a:lnTo>
                      <a:pt x="419114" y="2268018"/>
                    </a:lnTo>
                    <a:lnTo>
                      <a:pt x="1099154" y="1909906"/>
                    </a:lnTo>
                    <a:lnTo>
                      <a:pt x="2083052" y="1555417"/>
                    </a:lnTo>
                    <a:lnTo>
                      <a:pt x="2958428" y="1229866"/>
                    </a:lnTo>
                    <a:lnTo>
                      <a:pt x="3435901" y="1327534"/>
                    </a:lnTo>
                    <a:lnTo>
                      <a:pt x="3511862" y="864523"/>
                    </a:lnTo>
                    <a:lnTo>
                      <a:pt x="4097856" y="314697"/>
                    </a:lnTo>
                    <a:lnTo>
                      <a:pt x="4752581" y="0"/>
                    </a:lnTo>
                    <a:lnTo>
                      <a:pt x="5728272" y="81578"/>
                    </a:lnTo>
                    <a:lnTo>
                      <a:pt x="6463541" y="694516"/>
                    </a:lnTo>
                    <a:lnTo>
                      <a:pt x="6987061" y="262437"/>
                    </a:lnTo>
                    <a:lnTo>
                      <a:pt x="7422109" y="231505"/>
                    </a:lnTo>
                    <a:lnTo>
                      <a:pt x="7816390" y="549826"/>
                    </a:lnTo>
                    <a:lnTo>
                      <a:pt x="7921289" y="1464994"/>
                    </a:lnTo>
                    <a:lnTo>
                      <a:pt x="8246840" y="1884590"/>
                    </a:lnTo>
                    <a:lnTo>
                      <a:pt x="8275778" y="2684005"/>
                    </a:lnTo>
                    <a:lnTo>
                      <a:pt x="7888728" y="3085517"/>
                    </a:lnTo>
                    <a:lnTo>
                      <a:pt x="8333655" y="3530443"/>
                    </a:lnTo>
                    <a:lnTo>
                      <a:pt x="8756874" y="3114455"/>
                    </a:lnTo>
                    <a:lnTo>
                      <a:pt x="8908795" y="3327876"/>
                    </a:lnTo>
                    <a:lnTo>
                      <a:pt x="9899924" y="2698467"/>
                    </a:lnTo>
                    <a:lnTo>
                      <a:pt x="10301436" y="3114455"/>
                    </a:lnTo>
                    <a:cubicBezTo>
                      <a:pt x="10303846" y="3332697"/>
                      <a:pt x="10306257" y="3550938"/>
                      <a:pt x="10308667" y="3769180"/>
                    </a:cubicBezTo>
                    <a:lnTo>
                      <a:pt x="10731886" y="3700450"/>
                    </a:lnTo>
                    <a:lnTo>
                      <a:pt x="10876577" y="3150624"/>
                    </a:lnTo>
                    <a:lnTo>
                      <a:pt x="11173189" y="3063810"/>
                    </a:lnTo>
                    <a:lnTo>
                      <a:pt x="11607262" y="3508736"/>
                    </a:lnTo>
                    <a:lnTo>
                      <a:pt x="12081127" y="3664281"/>
                    </a:lnTo>
                    <a:lnTo>
                      <a:pt x="12475408" y="3237439"/>
                    </a:lnTo>
                    <a:lnTo>
                      <a:pt x="12714144" y="3682365"/>
                    </a:lnTo>
                    <a:lnTo>
                      <a:pt x="12583930" y="3874079"/>
                    </a:lnTo>
                    <a:lnTo>
                      <a:pt x="12160711" y="4036854"/>
                    </a:lnTo>
                    <a:lnTo>
                      <a:pt x="11864098" y="4402197"/>
                    </a:lnTo>
                    <a:lnTo>
                      <a:pt x="11889413" y="4915838"/>
                    </a:lnTo>
                    <a:lnTo>
                      <a:pt x="11940051" y="5440349"/>
                    </a:lnTo>
                    <a:lnTo>
                      <a:pt x="12374124" y="5132875"/>
                    </a:lnTo>
                    <a:lnTo>
                      <a:pt x="12536899" y="5548867"/>
                    </a:lnTo>
                    <a:lnTo>
                      <a:pt x="12066654" y="5783984"/>
                    </a:lnTo>
                    <a:lnTo>
                      <a:pt x="12482642" y="6037197"/>
                    </a:lnTo>
                    <a:lnTo>
                      <a:pt x="12998892" y="6082556"/>
                    </a:lnTo>
                    <a:lnTo>
                      <a:pt x="12934799" y="6507438"/>
                    </a:lnTo>
                    <a:lnTo>
                      <a:pt x="12573072" y="6579784"/>
                    </a:lnTo>
                    <a:lnTo>
                      <a:pt x="12756883" y="7003998"/>
                    </a:lnTo>
                    <a:lnTo>
                      <a:pt x="12012393" y="6822136"/>
                    </a:lnTo>
                    <a:lnTo>
                      <a:pt x="11270854" y="6775113"/>
                    </a:lnTo>
                    <a:lnTo>
                      <a:pt x="10934449" y="6185496"/>
                    </a:lnTo>
                    <a:lnTo>
                      <a:pt x="9697353" y="6496585"/>
                    </a:lnTo>
                    <a:lnTo>
                      <a:pt x="9284988" y="6026343"/>
                    </a:lnTo>
                    <a:lnTo>
                      <a:pt x="8872623" y="5476518"/>
                    </a:lnTo>
                    <a:lnTo>
                      <a:pt x="8304713" y="5534394"/>
                    </a:lnTo>
                    <a:lnTo>
                      <a:pt x="7527005" y="5349911"/>
                    </a:lnTo>
                    <a:lnTo>
                      <a:pt x="7114639" y="5718877"/>
                    </a:lnTo>
                    <a:lnTo>
                      <a:pt x="6393600" y="5132882"/>
                    </a:lnTo>
                    <a:lnTo>
                      <a:pt x="6122302" y="4698810"/>
                    </a:lnTo>
                    <a:lnTo>
                      <a:pt x="5808813" y="4602349"/>
                    </a:lnTo>
                    <a:lnTo>
                      <a:pt x="5374740" y="4861585"/>
                    </a:lnTo>
                    <a:lnTo>
                      <a:pt x="4904499" y="4765124"/>
                    </a:lnTo>
                    <a:lnTo>
                      <a:pt x="4241336" y="4849523"/>
                    </a:lnTo>
                    <a:lnTo>
                      <a:pt x="3885624" y="5458414"/>
                    </a:lnTo>
                    <a:lnTo>
                      <a:pt x="4408942" y="6438708"/>
                    </a:lnTo>
                    <a:lnTo>
                      <a:pt x="4246166" y="6919804"/>
                    </a:lnTo>
                    <a:lnTo>
                      <a:pt x="3573357" y="7429837"/>
                    </a:lnTo>
                    <a:lnTo>
                      <a:pt x="2658189" y="8211168"/>
                    </a:lnTo>
                    <a:lnTo>
                      <a:pt x="2114648" y="7963508"/>
                    </a:lnTo>
                    <a:lnTo>
                      <a:pt x="1891335" y="8330529"/>
                    </a:lnTo>
                    <a:lnTo>
                      <a:pt x="1294486" y="8330529"/>
                    </a:lnTo>
                    <a:lnTo>
                      <a:pt x="668700" y="8185838"/>
                    </a:lnTo>
                    <a:lnTo>
                      <a:pt x="130594" y="8324958"/>
                    </a:lnTo>
                    <a:cubicBezTo>
                      <a:pt x="133152" y="8054892"/>
                      <a:pt x="54096" y="7677786"/>
                      <a:pt x="56654" y="7407720"/>
                    </a:cubicBez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0" name="任意多边形 94"/>
              <p:cNvSpPr>
                <a:spLocks/>
              </p:cNvSpPr>
              <p:nvPr/>
            </p:nvSpPr>
            <p:spPr bwMode="auto">
              <a:xfrm>
                <a:off x="771835" y="3539490"/>
                <a:ext cx="1323130" cy="793750"/>
              </a:xfrm>
              <a:custGeom>
                <a:avLst/>
                <a:gdLst/>
                <a:ahLst/>
                <a:cxnLst/>
                <a:rect l="0" t="0" r="r" b="b"/>
                <a:pathLst>
                  <a:path w="16203348" h="9718224">
                    <a:moveTo>
                      <a:pt x="375091" y="608910"/>
                    </a:moveTo>
                    <a:lnTo>
                      <a:pt x="39792" y="995215"/>
                    </a:lnTo>
                    <a:lnTo>
                      <a:pt x="0" y="1552271"/>
                    </a:lnTo>
                    <a:lnTo>
                      <a:pt x="202567" y="1743985"/>
                    </a:lnTo>
                    <a:lnTo>
                      <a:pt x="694516" y="1396727"/>
                    </a:lnTo>
                    <a:lnTo>
                      <a:pt x="962191" y="1830800"/>
                    </a:lnTo>
                    <a:lnTo>
                      <a:pt x="1569893" y="1762069"/>
                    </a:lnTo>
                    <a:lnTo>
                      <a:pt x="1975027" y="2282957"/>
                    </a:lnTo>
                    <a:lnTo>
                      <a:pt x="2040134" y="2789367"/>
                    </a:lnTo>
                    <a:lnTo>
                      <a:pt x="2387392" y="3223440"/>
                    </a:lnTo>
                    <a:lnTo>
                      <a:pt x="2329516" y="3646659"/>
                    </a:lnTo>
                    <a:lnTo>
                      <a:pt x="2376539" y="4243507"/>
                    </a:lnTo>
                    <a:lnTo>
                      <a:pt x="2890195" y="5100799"/>
                    </a:lnTo>
                    <a:lnTo>
                      <a:pt x="2405477" y="5270805"/>
                    </a:lnTo>
                    <a:lnTo>
                      <a:pt x="2003965" y="4869294"/>
                    </a:lnTo>
                    <a:lnTo>
                      <a:pt x="1598831" y="4887378"/>
                    </a:lnTo>
                    <a:lnTo>
                      <a:pt x="1663938" y="5252721"/>
                    </a:lnTo>
                    <a:lnTo>
                      <a:pt x="2603631" y="6079544"/>
                    </a:lnTo>
                    <a:lnTo>
                      <a:pt x="3248292" y="5853177"/>
                    </a:lnTo>
                    <a:lnTo>
                      <a:pt x="4047708" y="5921907"/>
                    </a:lnTo>
                    <a:lnTo>
                      <a:pt x="5161820" y="5419104"/>
                    </a:lnTo>
                    <a:lnTo>
                      <a:pt x="6362747" y="5006739"/>
                    </a:lnTo>
                    <a:lnTo>
                      <a:pt x="7006618" y="4970570"/>
                    </a:lnTo>
                    <a:lnTo>
                      <a:pt x="7513029" y="5346766"/>
                    </a:lnTo>
                    <a:lnTo>
                      <a:pt x="8406489" y="6019575"/>
                    </a:lnTo>
                    <a:lnTo>
                      <a:pt x="8974399" y="5939991"/>
                    </a:lnTo>
                    <a:lnTo>
                      <a:pt x="9364309" y="5717573"/>
                    </a:lnTo>
                    <a:lnTo>
                      <a:pt x="10280226" y="6171497"/>
                    </a:lnTo>
                    <a:lnTo>
                      <a:pt x="10229580" y="6941974"/>
                    </a:lnTo>
                    <a:lnTo>
                      <a:pt x="10421293" y="7922249"/>
                    </a:lnTo>
                    <a:lnTo>
                      <a:pt x="10102973" y="8468451"/>
                    </a:lnTo>
                    <a:lnTo>
                      <a:pt x="10808344" y="8573351"/>
                    </a:lnTo>
                    <a:lnTo>
                      <a:pt x="11423276" y="8244177"/>
                    </a:lnTo>
                    <a:lnTo>
                      <a:pt x="11958625" y="8475682"/>
                    </a:lnTo>
                    <a:lnTo>
                      <a:pt x="12237153" y="8215239"/>
                    </a:lnTo>
                    <a:lnTo>
                      <a:pt x="13054653" y="8226092"/>
                    </a:lnTo>
                    <a:lnTo>
                      <a:pt x="13564687" y="8631227"/>
                    </a:lnTo>
                    <a:lnTo>
                      <a:pt x="13973429" y="8135655"/>
                    </a:lnTo>
                    <a:lnTo>
                      <a:pt x="15282878" y="9275098"/>
                    </a:lnTo>
                    <a:lnTo>
                      <a:pt x="16203348" y="9718224"/>
                    </a:lnTo>
                    <a:lnTo>
                      <a:pt x="16024417" y="8265884"/>
                    </a:lnTo>
                    <a:lnTo>
                      <a:pt x="15677159" y="7893311"/>
                    </a:lnTo>
                    <a:lnTo>
                      <a:pt x="15206917" y="7770327"/>
                    </a:lnTo>
                    <a:lnTo>
                      <a:pt x="14320687" y="7249440"/>
                    </a:lnTo>
                    <a:lnTo>
                      <a:pt x="14353249" y="6547693"/>
                    </a:lnTo>
                    <a:lnTo>
                      <a:pt x="14005990" y="5856800"/>
                    </a:lnTo>
                    <a:lnTo>
                      <a:pt x="14277288" y="5183991"/>
                    </a:lnTo>
                    <a:lnTo>
                      <a:pt x="14758383" y="4326699"/>
                    </a:lnTo>
                    <a:lnTo>
                      <a:pt x="14429209" y="3889018"/>
                    </a:lnTo>
                    <a:lnTo>
                      <a:pt x="14382187" y="2395087"/>
                    </a:lnTo>
                    <a:lnTo>
                      <a:pt x="14584754" y="1877822"/>
                    </a:lnTo>
                    <a:lnTo>
                      <a:pt x="14139828" y="1570356"/>
                    </a:lnTo>
                    <a:lnTo>
                      <a:pt x="13467019" y="1754839"/>
                    </a:lnTo>
                    <a:lnTo>
                      <a:pt x="13177637" y="1425665"/>
                    </a:lnTo>
                    <a:lnTo>
                      <a:pt x="13004008" y="948193"/>
                    </a:lnTo>
                    <a:lnTo>
                      <a:pt x="13344035" y="398367"/>
                    </a:lnTo>
                    <a:lnTo>
                      <a:pt x="12534905" y="0"/>
                    </a:lnTo>
                    <a:lnTo>
                      <a:pt x="12027355" y="479159"/>
                    </a:lnTo>
                    <a:lnTo>
                      <a:pt x="11141125" y="177715"/>
                    </a:lnTo>
                    <a:lnTo>
                      <a:pt x="10652799" y="1082030"/>
                    </a:lnTo>
                    <a:lnTo>
                      <a:pt x="10146388" y="1654770"/>
                    </a:lnTo>
                    <a:lnTo>
                      <a:pt x="9019466" y="675175"/>
                    </a:lnTo>
                    <a:lnTo>
                      <a:pt x="7994124" y="340491"/>
                    </a:lnTo>
                    <a:lnTo>
                      <a:pt x="7608756" y="988664"/>
                    </a:lnTo>
                    <a:lnTo>
                      <a:pt x="6306078" y="907193"/>
                    </a:lnTo>
                    <a:lnTo>
                      <a:pt x="5226927" y="1437726"/>
                    </a:lnTo>
                    <a:lnTo>
                      <a:pt x="4618018" y="1389496"/>
                    </a:lnTo>
                    <a:lnTo>
                      <a:pt x="4214091" y="1624625"/>
                    </a:lnTo>
                    <a:lnTo>
                      <a:pt x="2984241" y="744418"/>
                    </a:lnTo>
                    <a:lnTo>
                      <a:pt x="375091" y="608910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1" name="任意多边形 98"/>
              <p:cNvSpPr>
                <a:spLocks/>
              </p:cNvSpPr>
              <p:nvPr/>
            </p:nvSpPr>
            <p:spPr bwMode="auto">
              <a:xfrm>
                <a:off x="743151" y="2931007"/>
                <a:ext cx="1264719" cy="744538"/>
              </a:xfrm>
              <a:custGeom>
                <a:avLst/>
                <a:gdLst>
                  <a:gd name="T0" fmla="*/ 268633 w 2569"/>
                  <a:gd name="T1" fmla="*/ 2124829 h 1512"/>
                  <a:gd name="T2" fmla="*/ 228602 w 2569"/>
                  <a:gd name="T3" fmla="*/ 1992205 h 1512"/>
                  <a:gd name="T4" fmla="*/ 0 w 2569"/>
                  <a:gd name="T5" fmla="*/ 1788951 h 1512"/>
                  <a:gd name="T6" fmla="*/ 186057 w 2569"/>
                  <a:gd name="T7" fmla="*/ 1506302 h 1512"/>
                  <a:gd name="T8" fmla="*/ 376558 w 2569"/>
                  <a:gd name="T9" fmla="*/ 1437704 h 1512"/>
                  <a:gd name="T10" fmla="*/ 406085 w 2569"/>
                  <a:gd name="T11" fmla="*/ 1350051 h 1512"/>
                  <a:gd name="T12" fmla="*/ 307024 w 2569"/>
                  <a:gd name="T13" fmla="*/ 1246201 h 1512"/>
                  <a:gd name="T14" fmla="*/ 430849 w 2569"/>
                  <a:gd name="T15" fmla="*/ 883201 h 1512"/>
                  <a:gd name="T16" fmla="*/ 572771 w 2569"/>
                  <a:gd name="T17" fmla="*/ 868912 h 1512"/>
                  <a:gd name="T18" fmla="*/ 699454 w 2569"/>
                  <a:gd name="T19" fmla="*/ 780305 h 1512"/>
                  <a:gd name="T20" fmla="*/ 681356 w 2569"/>
                  <a:gd name="T21" fmla="*/ 676455 h 1512"/>
                  <a:gd name="T22" fmla="*/ 819392 w 2569"/>
                  <a:gd name="T23" fmla="*/ 496787 h 1512"/>
                  <a:gd name="T24" fmla="*/ 947104 w 2569"/>
                  <a:gd name="T25" fmla="*/ 583086 h 1512"/>
                  <a:gd name="T26" fmla="*/ 1032828 w 2569"/>
                  <a:gd name="T27" fmla="*/ 717424 h 1512"/>
                  <a:gd name="T28" fmla="*/ 1063309 w 2569"/>
                  <a:gd name="T29" fmla="*/ 826038 h 1512"/>
                  <a:gd name="T30" fmla="*/ 1029970 w 2569"/>
                  <a:gd name="T31" fmla="*/ 990864 h 1512"/>
                  <a:gd name="T32" fmla="*/ 1106171 w 2569"/>
                  <a:gd name="T33" fmla="*/ 1091856 h 1512"/>
                  <a:gd name="T34" fmla="*/ 1263334 w 2569"/>
                  <a:gd name="T35" fmla="*/ 1028020 h 1512"/>
                  <a:gd name="T36" fmla="*/ 1405257 w 2569"/>
                  <a:gd name="T37" fmla="*/ 1043264 h 1512"/>
                  <a:gd name="T38" fmla="*/ 1427163 w 2569"/>
                  <a:gd name="T39" fmla="*/ 913690 h 1512"/>
                  <a:gd name="T40" fmla="*/ 1338391 w 2569"/>
                  <a:gd name="T41" fmla="*/ 826543 h 1512"/>
                  <a:gd name="T42" fmla="*/ 1369061 w 2569"/>
                  <a:gd name="T43" fmla="*/ 533541 h 1512"/>
                  <a:gd name="T44" fmla="*/ 1457643 w 2569"/>
                  <a:gd name="T45" fmla="*/ 567842 h 1512"/>
                  <a:gd name="T46" fmla="*/ 1599566 w 2569"/>
                  <a:gd name="T47" fmla="*/ 496385 h 1512"/>
                  <a:gd name="T48" fmla="*/ 1728152 w 2569"/>
                  <a:gd name="T49" fmla="*/ 453511 h 1512"/>
                  <a:gd name="T50" fmla="*/ 1748155 w 2569"/>
                  <a:gd name="T51" fmla="*/ 258196 h 1512"/>
                  <a:gd name="T52" fmla="*/ 1996758 w 2569"/>
                  <a:gd name="T53" fmla="*/ 309646 h 1512"/>
                  <a:gd name="T54" fmla="*/ 2018664 w 2569"/>
                  <a:gd name="T55" fmla="*/ 248670 h 1512"/>
                  <a:gd name="T56" fmla="*/ 2209165 w 2569"/>
                  <a:gd name="T57" fmla="*/ 233425 h 1512"/>
                  <a:gd name="T58" fmla="*/ 2458718 w 2569"/>
                  <a:gd name="T59" fmla="*/ 0 h 1512"/>
                  <a:gd name="T60" fmla="*/ 2649220 w 2569"/>
                  <a:gd name="T61" fmla="*/ 20962 h 1512"/>
                  <a:gd name="T62" fmla="*/ 2726371 w 2569"/>
                  <a:gd name="T63" fmla="*/ 208655 h 1512"/>
                  <a:gd name="T64" fmla="*/ 2861428 w 2569"/>
                  <a:gd name="T65" fmla="*/ 217740 h 1512"/>
                  <a:gd name="T66" fmla="*/ 3020695 w 2569"/>
                  <a:gd name="T67" fmla="*/ 68599 h 1512"/>
                  <a:gd name="T68" fmla="*/ 3157538 w 2569"/>
                  <a:gd name="T69" fmla="*/ 107341 h 1512"/>
                  <a:gd name="T70" fmla="*/ 3279772 w 2569"/>
                  <a:gd name="T71" fmla="*/ 262959 h 1512"/>
                  <a:gd name="T72" fmla="*/ 3495674 w 2569"/>
                  <a:gd name="T73" fmla="*/ 305833 h 1512"/>
                  <a:gd name="T74" fmla="*/ 3678236 w 2569"/>
                  <a:gd name="T75" fmla="*/ 420164 h 1512"/>
                  <a:gd name="T76" fmla="*/ 3708398 w 2569"/>
                  <a:gd name="T77" fmla="*/ 595471 h 1512"/>
                  <a:gd name="T78" fmla="*/ 3835399 w 2569"/>
                  <a:gd name="T79" fmla="*/ 663116 h 1512"/>
                  <a:gd name="T80" fmla="*/ 3913618 w 2569"/>
                  <a:gd name="T81" fmla="*/ 717293 h 1512"/>
                  <a:gd name="T82" fmla="*/ 3920806 w 2569"/>
                  <a:gd name="T83" fmla="*/ 843186 h 1512"/>
                  <a:gd name="T84" fmla="*/ 4030664 w 2569"/>
                  <a:gd name="T85" fmla="*/ 890187 h 1512"/>
                  <a:gd name="T86" fmla="*/ 4076701 w 2569"/>
                  <a:gd name="T87" fmla="*/ 1123613 h 1512"/>
                  <a:gd name="T88" fmla="*/ 3982318 w 2569"/>
                  <a:gd name="T89" fmla="*/ 1208414 h 1512"/>
                  <a:gd name="T90" fmla="*/ 4078287 w 2569"/>
                  <a:gd name="T91" fmla="*/ 1514242 h 1512"/>
                  <a:gd name="T92" fmla="*/ 3890962 w 2569"/>
                  <a:gd name="T93" fmla="*/ 1714320 h 1512"/>
                  <a:gd name="T94" fmla="*/ 3551235 w 2569"/>
                  <a:gd name="T95" fmla="*/ 1787364 h 1512"/>
                  <a:gd name="T96" fmla="*/ 3470575 w 2569"/>
                  <a:gd name="T97" fmla="*/ 1964448 h 1512"/>
                  <a:gd name="T98" fmla="*/ 3336925 w 2569"/>
                  <a:gd name="T99" fmla="*/ 2090655 h 1512"/>
                  <a:gd name="T100" fmla="*/ 3103561 w 2569"/>
                  <a:gd name="T101" fmla="*/ 2011257 h 1512"/>
                  <a:gd name="T102" fmla="*/ 2974974 w 2569"/>
                  <a:gd name="T103" fmla="*/ 2249444 h 1512"/>
                  <a:gd name="T104" fmla="*/ 2841626 w 2569"/>
                  <a:gd name="T105" fmla="*/ 2400300 h 1512"/>
                  <a:gd name="T106" fmla="*/ 2544884 w 2569"/>
                  <a:gd name="T107" fmla="*/ 2142284 h 1512"/>
                  <a:gd name="T108" fmla="*/ 2274888 w 2569"/>
                  <a:gd name="T109" fmla="*/ 2054131 h 1512"/>
                  <a:gd name="T110" fmla="*/ 2173412 w 2569"/>
                  <a:gd name="T111" fmla="*/ 2224854 h 1512"/>
                  <a:gd name="T112" fmla="*/ 1830390 w 2569"/>
                  <a:gd name="T113" fmla="*/ 2203395 h 1512"/>
                  <a:gd name="T114" fmla="*/ 1546226 w 2569"/>
                  <a:gd name="T115" fmla="*/ 2343131 h 1512"/>
                  <a:gd name="T116" fmla="*/ 1385887 w 2569"/>
                  <a:gd name="T117" fmla="*/ 2330430 h 1512"/>
                  <a:gd name="T118" fmla="*/ 1279524 w 2569"/>
                  <a:gd name="T119" fmla="*/ 2392360 h 1512"/>
                  <a:gd name="T120" fmla="*/ 955678 w 2569"/>
                  <a:gd name="T121" fmla="*/ 2160521 h 1512"/>
                  <a:gd name="T122" fmla="*/ 268633 w 2569"/>
                  <a:gd name="T123" fmla="*/ 2124829 h 15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569" h="1512">
                    <a:moveTo>
                      <a:pt x="169" y="1338"/>
                    </a:moveTo>
                    <a:lnTo>
                      <a:pt x="144" y="1255"/>
                    </a:lnTo>
                    <a:lnTo>
                      <a:pt x="0" y="1127"/>
                    </a:lnTo>
                    <a:lnTo>
                      <a:pt x="117" y="949"/>
                    </a:lnTo>
                    <a:lnTo>
                      <a:pt x="237" y="906"/>
                    </a:lnTo>
                    <a:lnTo>
                      <a:pt x="256" y="850"/>
                    </a:lnTo>
                    <a:lnTo>
                      <a:pt x="193" y="785"/>
                    </a:lnTo>
                    <a:lnTo>
                      <a:pt x="271" y="556"/>
                    </a:lnTo>
                    <a:lnTo>
                      <a:pt x="361" y="547"/>
                    </a:lnTo>
                    <a:lnTo>
                      <a:pt x="441" y="492"/>
                    </a:lnTo>
                    <a:lnTo>
                      <a:pt x="429" y="426"/>
                    </a:lnTo>
                    <a:lnTo>
                      <a:pt x="516" y="313"/>
                    </a:lnTo>
                    <a:lnTo>
                      <a:pt x="597" y="367"/>
                    </a:lnTo>
                    <a:lnTo>
                      <a:pt x="651" y="452"/>
                    </a:lnTo>
                    <a:lnTo>
                      <a:pt x="670" y="520"/>
                    </a:lnTo>
                    <a:lnTo>
                      <a:pt x="649" y="624"/>
                    </a:lnTo>
                    <a:lnTo>
                      <a:pt x="697" y="688"/>
                    </a:lnTo>
                    <a:lnTo>
                      <a:pt x="796" y="648"/>
                    </a:lnTo>
                    <a:lnTo>
                      <a:pt x="885" y="657"/>
                    </a:lnTo>
                    <a:lnTo>
                      <a:pt x="899" y="576"/>
                    </a:lnTo>
                    <a:lnTo>
                      <a:pt x="843" y="521"/>
                    </a:lnTo>
                    <a:lnTo>
                      <a:pt x="862" y="336"/>
                    </a:lnTo>
                    <a:lnTo>
                      <a:pt x="918" y="358"/>
                    </a:lnTo>
                    <a:lnTo>
                      <a:pt x="1008" y="313"/>
                    </a:lnTo>
                    <a:lnTo>
                      <a:pt x="1089" y="286"/>
                    </a:lnTo>
                    <a:lnTo>
                      <a:pt x="1101" y="163"/>
                    </a:lnTo>
                    <a:lnTo>
                      <a:pt x="1258" y="195"/>
                    </a:lnTo>
                    <a:lnTo>
                      <a:pt x="1272" y="157"/>
                    </a:lnTo>
                    <a:lnTo>
                      <a:pt x="1392" y="147"/>
                    </a:lnTo>
                    <a:lnTo>
                      <a:pt x="1549" y="0"/>
                    </a:lnTo>
                    <a:lnTo>
                      <a:pt x="1669" y="13"/>
                    </a:lnTo>
                    <a:lnTo>
                      <a:pt x="1717" y="131"/>
                    </a:lnTo>
                    <a:lnTo>
                      <a:pt x="1802" y="137"/>
                    </a:lnTo>
                    <a:lnTo>
                      <a:pt x="1903" y="43"/>
                    </a:lnTo>
                    <a:lnTo>
                      <a:pt x="1989" y="68"/>
                    </a:lnTo>
                    <a:lnTo>
                      <a:pt x="2066" y="166"/>
                    </a:lnTo>
                    <a:lnTo>
                      <a:pt x="2202" y="193"/>
                    </a:lnTo>
                    <a:lnTo>
                      <a:pt x="2317" y="265"/>
                    </a:lnTo>
                    <a:lnTo>
                      <a:pt x="2336" y="375"/>
                    </a:lnTo>
                    <a:lnTo>
                      <a:pt x="2416" y="418"/>
                    </a:lnTo>
                    <a:lnTo>
                      <a:pt x="2465" y="452"/>
                    </a:lnTo>
                    <a:lnTo>
                      <a:pt x="2470" y="531"/>
                    </a:lnTo>
                    <a:lnTo>
                      <a:pt x="2539" y="561"/>
                    </a:lnTo>
                    <a:lnTo>
                      <a:pt x="2568" y="708"/>
                    </a:lnTo>
                    <a:lnTo>
                      <a:pt x="2509" y="761"/>
                    </a:lnTo>
                    <a:lnTo>
                      <a:pt x="2569" y="954"/>
                    </a:lnTo>
                    <a:lnTo>
                      <a:pt x="2451" y="1080"/>
                    </a:lnTo>
                    <a:lnTo>
                      <a:pt x="2237" y="1126"/>
                    </a:lnTo>
                    <a:lnTo>
                      <a:pt x="2186" y="1237"/>
                    </a:lnTo>
                    <a:lnTo>
                      <a:pt x="2102" y="1317"/>
                    </a:lnTo>
                    <a:lnTo>
                      <a:pt x="1955" y="1267"/>
                    </a:lnTo>
                    <a:lnTo>
                      <a:pt x="1874" y="1417"/>
                    </a:lnTo>
                    <a:lnTo>
                      <a:pt x="1790" y="1512"/>
                    </a:lnTo>
                    <a:lnTo>
                      <a:pt x="1603" y="1349"/>
                    </a:lnTo>
                    <a:lnTo>
                      <a:pt x="1433" y="1294"/>
                    </a:lnTo>
                    <a:lnTo>
                      <a:pt x="1369" y="1401"/>
                    </a:lnTo>
                    <a:lnTo>
                      <a:pt x="1153" y="1388"/>
                    </a:lnTo>
                    <a:lnTo>
                      <a:pt x="974" y="1476"/>
                    </a:lnTo>
                    <a:lnTo>
                      <a:pt x="873" y="1468"/>
                    </a:lnTo>
                    <a:lnTo>
                      <a:pt x="806" y="1507"/>
                    </a:lnTo>
                    <a:lnTo>
                      <a:pt x="602" y="1361"/>
                    </a:lnTo>
                    <a:lnTo>
                      <a:pt x="169" y="1338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任意多边形 100"/>
              <p:cNvSpPr>
                <a:spLocks/>
              </p:cNvSpPr>
              <p:nvPr/>
            </p:nvSpPr>
            <p:spPr bwMode="auto">
              <a:xfrm>
                <a:off x="5207240" y="2977198"/>
                <a:ext cx="1506298" cy="1302385"/>
              </a:xfrm>
              <a:custGeom>
                <a:avLst/>
                <a:gdLst/>
                <a:ahLst/>
                <a:cxnLst/>
                <a:rect l="0" t="0" r="r" b="b"/>
                <a:pathLst>
                  <a:path w="18447968" h="15946069">
                    <a:moveTo>
                      <a:pt x="477776" y="7436569"/>
                    </a:moveTo>
                    <a:lnTo>
                      <a:pt x="271294" y="8060457"/>
                    </a:lnTo>
                    <a:lnTo>
                      <a:pt x="379812" y="8675382"/>
                    </a:lnTo>
                    <a:lnTo>
                      <a:pt x="759624" y="9217969"/>
                    </a:lnTo>
                    <a:lnTo>
                      <a:pt x="687278" y="9670126"/>
                    </a:lnTo>
                    <a:lnTo>
                      <a:pt x="144687" y="9941420"/>
                    </a:lnTo>
                    <a:lnTo>
                      <a:pt x="343643" y="10592536"/>
                    </a:lnTo>
                    <a:lnTo>
                      <a:pt x="940487" y="10954252"/>
                    </a:lnTo>
                    <a:lnTo>
                      <a:pt x="596844" y="11786221"/>
                    </a:lnTo>
                    <a:lnTo>
                      <a:pt x="633017" y="12780969"/>
                    </a:lnTo>
                    <a:lnTo>
                      <a:pt x="198944" y="13341645"/>
                    </a:lnTo>
                    <a:lnTo>
                      <a:pt x="723451" y="13757629"/>
                    </a:lnTo>
                    <a:lnTo>
                      <a:pt x="1640036" y="13197151"/>
                    </a:lnTo>
                    <a:lnTo>
                      <a:pt x="1880971" y="13395906"/>
                    </a:lnTo>
                    <a:lnTo>
                      <a:pt x="2930086" y="12952832"/>
                    </a:lnTo>
                    <a:lnTo>
                      <a:pt x="3828256" y="13245188"/>
                    </a:lnTo>
                    <a:lnTo>
                      <a:pt x="4768739" y="13040205"/>
                    </a:lnTo>
                    <a:lnTo>
                      <a:pt x="5190751" y="13649115"/>
                    </a:lnTo>
                    <a:lnTo>
                      <a:pt x="5932290" y="13444132"/>
                    </a:lnTo>
                    <a:lnTo>
                      <a:pt x="6498992" y="12991975"/>
                    </a:lnTo>
                    <a:lnTo>
                      <a:pt x="7373161" y="13582800"/>
                    </a:lnTo>
                    <a:lnTo>
                      <a:pt x="8512588" y="13570738"/>
                    </a:lnTo>
                    <a:lnTo>
                      <a:pt x="9416903" y="13281357"/>
                    </a:lnTo>
                    <a:lnTo>
                      <a:pt x="9742454" y="14004811"/>
                    </a:lnTo>
                    <a:lnTo>
                      <a:pt x="10080066" y="14716204"/>
                    </a:lnTo>
                    <a:lnTo>
                      <a:pt x="10616683" y="15358294"/>
                    </a:lnTo>
                    <a:lnTo>
                      <a:pt x="11117010" y="15946069"/>
                    </a:lnTo>
                    <a:lnTo>
                      <a:pt x="11593335" y="15822497"/>
                    </a:lnTo>
                    <a:lnTo>
                      <a:pt x="11780218" y="13579811"/>
                    </a:lnTo>
                    <a:lnTo>
                      <a:pt x="11954994" y="12135890"/>
                    </a:lnTo>
                    <a:lnTo>
                      <a:pt x="12196146" y="11388328"/>
                    </a:lnTo>
                    <a:lnTo>
                      <a:pt x="13166775" y="11707856"/>
                    </a:lnTo>
                    <a:lnTo>
                      <a:pt x="14004775" y="11611395"/>
                    </a:lnTo>
                    <a:lnTo>
                      <a:pt x="14939235" y="11322014"/>
                    </a:lnTo>
                    <a:lnTo>
                      <a:pt x="15409477" y="11882693"/>
                    </a:lnTo>
                    <a:lnTo>
                      <a:pt x="15861634" y="11273783"/>
                    </a:lnTo>
                    <a:lnTo>
                      <a:pt x="16413199" y="10920339"/>
                    </a:lnTo>
                    <a:lnTo>
                      <a:pt x="16765948" y="10200671"/>
                    </a:lnTo>
                    <a:lnTo>
                      <a:pt x="16428336" y="9374732"/>
                    </a:lnTo>
                    <a:lnTo>
                      <a:pt x="15946033" y="8440272"/>
                    </a:lnTo>
                    <a:lnTo>
                      <a:pt x="16024409" y="7433474"/>
                    </a:lnTo>
                    <a:lnTo>
                      <a:pt x="16958870" y="6776350"/>
                    </a:lnTo>
                    <a:lnTo>
                      <a:pt x="17911414" y="6083041"/>
                    </a:lnTo>
                    <a:lnTo>
                      <a:pt x="17694370" y="5570592"/>
                    </a:lnTo>
                    <a:lnTo>
                      <a:pt x="17385711" y="5219213"/>
                    </a:lnTo>
                    <a:lnTo>
                      <a:pt x="17637701" y="4819407"/>
                    </a:lnTo>
                    <a:lnTo>
                      <a:pt x="18171858" y="4701949"/>
                    </a:lnTo>
                    <a:lnTo>
                      <a:pt x="18447970" y="4316604"/>
                    </a:lnTo>
                    <a:lnTo>
                      <a:pt x="17814953" y="4117660"/>
                    </a:lnTo>
                    <a:lnTo>
                      <a:pt x="17067422" y="3472551"/>
                    </a:lnTo>
                    <a:lnTo>
                      <a:pt x="16852763" y="3282076"/>
                    </a:lnTo>
                    <a:lnTo>
                      <a:pt x="16161870" y="4063407"/>
                    </a:lnTo>
                    <a:lnTo>
                      <a:pt x="14429201" y="4027238"/>
                    </a:lnTo>
                    <a:lnTo>
                      <a:pt x="13854061" y="3658272"/>
                    </a:lnTo>
                    <a:lnTo>
                      <a:pt x="13383819" y="2963756"/>
                    </a:lnTo>
                    <a:lnTo>
                      <a:pt x="12493981" y="2927587"/>
                    </a:lnTo>
                    <a:lnTo>
                      <a:pt x="11976717" y="2139025"/>
                    </a:lnTo>
                    <a:lnTo>
                      <a:pt x="11484768" y="1495155"/>
                    </a:lnTo>
                    <a:lnTo>
                      <a:pt x="10830043" y="1256418"/>
                    </a:lnTo>
                    <a:lnTo>
                      <a:pt x="10323633" y="1220249"/>
                    </a:lnTo>
                    <a:lnTo>
                      <a:pt x="9802745" y="1603676"/>
                    </a:lnTo>
                    <a:lnTo>
                      <a:pt x="9223982" y="1621761"/>
                    </a:lnTo>
                    <a:lnTo>
                      <a:pt x="8782678" y="2171586"/>
                    </a:lnTo>
                    <a:lnTo>
                      <a:pt x="8272645" y="2102856"/>
                    </a:lnTo>
                    <a:lnTo>
                      <a:pt x="7853048" y="2526075"/>
                    </a:lnTo>
                    <a:lnTo>
                      <a:pt x="7323799" y="2632907"/>
                    </a:lnTo>
                    <a:lnTo>
                      <a:pt x="6977672" y="2178817"/>
                    </a:lnTo>
                    <a:lnTo>
                      <a:pt x="6594245" y="2055834"/>
                    </a:lnTo>
                    <a:lnTo>
                      <a:pt x="6431470" y="1314295"/>
                    </a:lnTo>
                    <a:lnTo>
                      <a:pt x="5642908" y="1343233"/>
                    </a:lnTo>
                    <a:lnTo>
                      <a:pt x="5150959" y="1610907"/>
                    </a:lnTo>
                    <a:lnTo>
                      <a:pt x="5480133" y="2167963"/>
                    </a:lnTo>
                    <a:lnTo>
                      <a:pt x="4742216" y="2862495"/>
                    </a:lnTo>
                    <a:lnTo>
                      <a:pt x="2658667" y="0"/>
                    </a:lnTo>
                    <a:lnTo>
                      <a:pt x="2658682" y="1018890"/>
                    </a:lnTo>
                    <a:lnTo>
                      <a:pt x="1850829" y="1730283"/>
                    </a:lnTo>
                    <a:lnTo>
                      <a:pt x="1404694" y="2272862"/>
                    </a:lnTo>
                    <a:lnTo>
                      <a:pt x="2351216" y="3388182"/>
                    </a:lnTo>
                    <a:lnTo>
                      <a:pt x="2658682" y="4286458"/>
                    </a:lnTo>
                    <a:lnTo>
                      <a:pt x="1935228" y="5220918"/>
                    </a:lnTo>
                    <a:lnTo>
                      <a:pt x="875281" y="5166646"/>
                    </a:lnTo>
                    <a:lnTo>
                      <a:pt x="0" y="5890112"/>
                    </a:lnTo>
                    <a:lnTo>
                      <a:pt x="72345" y="6921032"/>
                    </a:lnTo>
                    <a:lnTo>
                      <a:pt x="477776" y="7436569"/>
                    </a:lnTo>
                    <a:close/>
                  </a:path>
                </a:pathLst>
              </a:custGeom>
              <a:solidFill>
                <a:srgbClr val="00B05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3" name="任意多边形 101"/>
              <p:cNvSpPr>
                <a:spLocks/>
              </p:cNvSpPr>
              <p:nvPr/>
            </p:nvSpPr>
            <p:spPr bwMode="auto">
              <a:xfrm>
                <a:off x="1815427" y="3149112"/>
                <a:ext cx="1550425" cy="1358583"/>
              </a:xfrm>
              <a:custGeom>
                <a:avLst/>
                <a:gdLst/>
                <a:ahLst/>
                <a:cxnLst/>
                <a:rect l="0" t="0" r="r" b="b"/>
                <a:pathLst>
                  <a:path w="4884" h="4279">
                    <a:moveTo>
                      <a:pt x="544" y="127"/>
                    </a:moveTo>
                    <a:lnTo>
                      <a:pt x="590" y="351"/>
                    </a:lnTo>
                    <a:lnTo>
                      <a:pt x="499" y="437"/>
                    </a:lnTo>
                    <a:lnTo>
                      <a:pt x="590" y="732"/>
                    </a:lnTo>
                    <a:lnTo>
                      <a:pt x="403" y="934"/>
                    </a:lnTo>
                    <a:lnTo>
                      <a:pt x="79" y="1000"/>
                    </a:lnTo>
                    <a:lnTo>
                      <a:pt x="0" y="1172"/>
                    </a:lnTo>
                    <a:lnTo>
                      <a:pt x="204" y="1276"/>
                    </a:lnTo>
                    <a:lnTo>
                      <a:pt x="120" y="1417"/>
                    </a:lnTo>
                    <a:lnTo>
                      <a:pt x="161" y="1538"/>
                    </a:lnTo>
                    <a:lnTo>
                      <a:pt x="239" y="1624"/>
                    </a:lnTo>
                    <a:lnTo>
                      <a:pt x="410" y="1577"/>
                    </a:lnTo>
                    <a:lnTo>
                      <a:pt x="523" y="1653"/>
                    </a:lnTo>
                    <a:lnTo>
                      <a:pt x="476" y="1787"/>
                    </a:lnTo>
                    <a:lnTo>
                      <a:pt x="486" y="2172"/>
                    </a:lnTo>
                    <a:lnTo>
                      <a:pt x="568" y="2287"/>
                    </a:lnTo>
                    <a:lnTo>
                      <a:pt x="448" y="2508"/>
                    </a:lnTo>
                    <a:lnTo>
                      <a:pt x="377" y="2683"/>
                    </a:lnTo>
                    <a:lnTo>
                      <a:pt x="464" y="2859"/>
                    </a:lnTo>
                    <a:lnTo>
                      <a:pt x="457" y="3038"/>
                    </a:lnTo>
                    <a:lnTo>
                      <a:pt x="685" y="3172"/>
                    </a:lnTo>
                    <a:lnTo>
                      <a:pt x="811" y="3206"/>
                    </a:lnTo>
                    <a:lnTo>
                      <a:pt x="898" y="3302"/>
                    </a:lnTo>
                    <a:lnTo>
                      <a:pt x="943" y="3673"/>
                    </a:lnTo>
                    <a:lnTo>
                      <a:pt x="1043" y="4279"/>
                    </a:lnTo>
                    <a:lnTo>
                      <a:pt x="1904" y="4098"/>
                    </a:lnTo>
                    <a:lnTo>
                      <a:pt x="2021" y="4051"/>
                    </a:lnTo>
                    <a:lnTo>
                      <a:pt x="1989" y="3979"/>
                    </a:lnTo>
                    <a:lnTo>
                      <a:pt x="2056" y="3893"/>
                    </a:lnTo>
                    <a:lnTo>
                      <a:pt x="2060" y="3814"/>
                    </a:lnTo>
                    <a:lnTo>
                      <a:pt x="2224" y="3774"/>
                    </a:lnTo>
                    <a:lnTo>
                      <a:pt x="2369" y="3651"/>
                    </a:lnTo>
                    <a:lnTo>
                      <a:pt x="2705" y="3438"/>
                    </a:lnTo>
                    <a:lnTo>
                      <a:pt x="2798" y="3396"/>
                    </a:lnTo>
                    <a:lnTo>
                      <a:pt x="2854" y="3305"/>
                    </a:lnTo>
                    <a:lnTo>
                      <a:pt x="2914" y="3215"/>
                    </a:lnTo>
                    <a:lnTo>
                      <a:pt x="3007" y="3248"/>
                    </a:lnTo>
                    <a:lnTo>
                      <a:pt x="3139" y="3230"/>
                    </a:lnTo>
                    <a:lnTo>
                      <a:pt x="3218" y="3147"/>
                    </a:lnTo>
                    <a:lnTo>
                      <a:pt x="3406" y="2847"/>
                    </a:lnTo>
                    <a:lnTo>
                      <a:pt x="3620" y="2846"/>
                    </a:lnTo>
                    <a:lnTo>
                      <a:pt x="3751" y="2933"/>
                    </a:lnTo>
                    <a:lnTo>
                      <a:pt x="3818" y="3038"/>
                    </a:lnTo>
                    <a:lnTo>
                      <a:pt x="3991" y="3096"/>
                    </a:lnTo>
                    <a:lnTo>
                      <a:pt x="4140" y="3230"/>
                    </a:lnTo>
                    <a:lnTo>
                      <a:pt x="4400" y="3032"/>
                    </a:lnTo>
                    <a:lnTo>
                      <a:pt x="4884" y="2731"/>
                    </a:lnTo>
                    <a:lnTo>
                      <a:pt x="4794" y="2593"/>
                    </a:lnTo>
                    <a:lnTo>
                      <a:pt x="4755" y="2422"/>
                    </a:lnTo>
                    <a:lnTo>
                      <a:pt x="4673" y="2234"/>
                    </a:lnTo>
                    <a:lnTo>
                      <a:pt x="4452" y="2187"/>
                    </a:lnTo>
                    <a:lnTo>
                      <a:pt x="4314" y="2026"/>
                    </a:lnTo>
                    <a:lnTo>
                      <a:pt x="4318" y="1915"/>
                    </a:lnTo>
                    <a:lnTo>
                      <a:pt x="4274" y="1878"/>
                    </a:lnTo>
                    <a:lnTo>
                      <a:pt x="4179" y="2007"/>
                    </a:lnTo>
                    <a:lnTo>
                      <a:pt x="4021" y="1780"/>
                    </a:lnTo>
                    <a:lnTo>
                      <a:pt x="4065" y="1572"/>
                    </a:lnTo>
                    <a:lnTo>
                      <a:pt x="3994" y="1448"/>
                    </a:lnTo>
                    <a:lnTo>
                      <a:pt x="4140" y="1294"/>
                    </a:lnTo>
                    <a:lnTo>
                      <a:pt x="4322" y="1231"/>
                    </a:lnTo>
                    <a:lnTo>
                      <a:pt x="4284" y="1073"/>
                    </a:lnTo>
                    <a:lnTo>
                      <a:pt x="4242" y="877"/>
                    </a:lnTo>
                    <a:lnTo>
                      <a:pt x="4159" y="719"/>
                    </a:lnTo>
                    <a:lnTo>
                      <a:pt x="4032" y="548"/>
                    </a:lnTo>
                    <a:lnTo>
                      <a:pt x="4153" y="494"/>
                    </a:lnTo>
                    <a:lnTo>
                      <a:pt x="4003" y="289"/>
                    </a:lnTo>
                    <a:lnTo>
                      <a:pt x="3896" y="364"/>
                    </a:lnTo>
                    <a:lnTo>
                      <a:pt x="3946" y="187"/>
                    </a:lnTo>
                    <a:lnTo>
                      <a:pt x="3763" y="204"/>
                    </a:lnTo>
                    <a:lnTo>
                      <a:pt x="3711" y="337"/>
                    </a:lnTo>
                    <a:lnTo>
                      <a:pt x="3647" y="498"/>
                    </a:lnTo>
                    <a:lnTo>
                      <a:pt x="3455" y="547"/>
                    </a:lnTo>
                    <a:lnTo>
                      <a:pt x="3142" y="565"/>
                    </a:lnTo>
                    <a:lnTo>
                      <a:pt x="3095" y="451"/>
                    </a:lnTo>
                    <a:lnTo>
                      <a:pt x="2977" y="482"/>
                    </a:lnTo>
                    <a:lnTo>
                      <a:pt x="2950" y="569"/>
                    </a:lnTo>
                    <a:lnTo>
                      <a:pt x="2906" y="668"/>
                    </a:lnTo>
                    <a:lnTo>
                      <a:pt x="2733" y="567"/>
                    </a:lnTo>
                    <a:lnTo>
                      <a:pt x="2545" y="570"/>
                    </a:lnTo>
                    <a:lnTo>
                      <a:pt x="2411" y="407"/>
                    </a:lnTo>
                    <a:lnTo>
                      <a:pt x="2357" y="213"/>
                    </a:lnTo>
                    <a:lnTo>
                      <a:pt x="2071" y="181"/>
                    </a:lnTo>
                    <a:lnTo>
                      <a:pt x="1947" y="285"/>
                    </a:lnTo>
                    <a:lnTo>
                      <a:pt x="1819" y="280"/>
                    </a:lnTo>
                    <a:lnTo>
                      <a:pt x="1769" y="164"/>
                    </a:lnTo>
                    <a:lnTo>
                      <a:pt x="1490" y="146"/>
                    </a:lnTo>
                    <a:lnTo>
                      <a:pt x="1403" y="221"/>
                    </a:lnTo>
                    <a:lnTo>
                      <a:pt x="1275" y="237"/>
                    </a:lnTo>
                    <a:lnTo>
                      <a:pt x="1211" y="354"/>
                    </a:lnTo>
                    <a:lnTo>
                      <a:pt x="1021" y="417"/>
                    </a:lnTo>
                    <a:lnTo>
                      <a:pt x="796" y="140"/>
                    </a:lnTo>
                    <a:lnTo>
                      <a:pt x="615" y="0"/>
                    </a:lnTo>
                    <a:lnTo>
                      <a:pt x="544" y="127"/>
                    </a:lnTo>
                    <a:close/>
                  </a:path>
                </a:pathLst>
              </a:custGeom>
              <a:solidFill>
                <a:srgbClr val="F5B90F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4" name="任意多边形 109"/>
              <p:cNvSpPr>
                <a:spLocks/>
              </p:cNvSpPr>
              <p:nvPr/>
            </p:nvSpPr>
            <p:spPr bwMode="auto">
              <a:xfrm>
                <a:off x="2788274" y="2490788"/>
                <a:ext cx="1112343" cy="1445260"/>
              </a:xfrm>
              <a:custGeom>
                <a:avLst/>
                <a:gdLst/>
                <a:ahLst/>
                <a:cxnLst/>
                <a:rect l="0" t="0" r="r" b="b"/>
                <a:pathLst>
                  <a:path w="13622565" h="17699749">
                    <a:moveTo>
                      <a:pt x="10642295" y="190148"/>
                    </a:moveTo>
                    <a:lnTo>
                      <a:pt x="10541327" y="440405"/>
                    </a:lnTo>
                    <a:lnTo>
                      <a:pt x="10876011" y="946970"/>
                    </a:lnTo>
                    <a:lnTo>
                      <a:pt x="10454429" y="1010619"/>
                    </a:lnTo>
                    <a:lnTo>
                      <a:pt x="10487052" y="1326891"/>
                    </a:lnTo>
                    <a:lnTo>
                      <a:pt x="11002646" y="1598265"/>
                    </a:lnTo>
                    <a:lnTo>
                      <a:pt x="10369457" y="2041512"/>
                    </a:lnTo>
                    <a:lnTo>
                      <a:pt x="10948375" y="2647578"/>
                    </a:lnTo>
                    <a:lnTo>
                      <a:pt x="10622736" y="2882765"/>
                    </a:lnTo>
                    <a:lnTo>
                      <a:pt x="10752935" y="3452960"/>
                    </a:lnTo>
                    <a:lnTo>
                      <a:pt x="10626295" y="3697184"/>
                    </a:lnTo>
                    <a:lnTo>
                      <a:pt x="10758424" y="4004449"/>
                    </a:lnTo>
                    <a:lnTo>
                      <a:pt x="10215688" y="4529111"/>
                    </a:lnTo>
                    <a:lnTo>
                      <a:pt x="10282575" y="5542511"/>
                    </a:lnTo>
                    <a:lnTo>
                      <a:pt x="10362483" y="6248949"/>
                    </a:lnTo>
                    <a:lnTo>
                      <a:pt x="9654875" y="7324261"/>
                    </a:lnTo>
                    <a:lnTo>
                      <a:pt x="8885999" y="7975560"/>
                    </a:lnTo>
                    <a:lnTo>
                      <a:pt x="9293054" y="8427848"/>
                    </a:lnTo>
                    <a:lnTo>
                      <a:pt x="9342463" y="9786535"/>
                    </a:lnTo>
                    <a:lnTo>
                      <a:pt x="10161417" y="9793764"/>
                    </a:lnTo>
                    <a:lnTo>
                      <a:pt x="10532279" y="10454115"/>
                    </a:lnTo>
                    <a:lnTo>
                      <a:pt x="11482058" y="10463152"/>
                    </a:lnTo>
                    <a:lnTo>
                      <a:pt x="11653917" y="10779759"/>
                    </a:lnTo>
                    <a:lnTo>
                      <a:pt x="12033827" y="11051133"/>
                    </a:lnTo>
                    <a:lnTo>
                      <a:pt x="12531328" y="11331556"/>
                    </a:lnTo>
                    <a:lnTo>
                      <a:pt x="13525033" y="11264884"/>
                    </a:lnTo>
                    <a:lnTo>
                      <a:pt x="13622565" y="11784996"/>
                    </a:lnTo>
                    <a:lnTo>
                      <a:pt x="13072739" y="12075586"/>
                    </a:lnTo>
                    <a:lnTo>
                      <a:pt x="12397515" y="12497597"/>
                    </a:lnTo>
                    <a:lnTo>
                      <a:pt x="12090048" y="13287367"/>
                    </a:lnTo>
                    <a:lnTo>
                      <a:pt x="11571576" y="13691294"/>
                    </a:lnTo>
                    <a:lnTo>
                      <a:pt x="10824014" y="14318273"/>
                    </a:lnTo>
                    <a:lnTo>
                      <a:pt x="10691385" y="15186418"/>
                    </a:lnTo>
                    <a:lnTo>
                      <a:pt x="10076452" y="15753121"/>
                    </a:lnTo>
                    <a:lnTo>
                      <a:pt x="9690609" y="15897811"/>
                    </a:lnTo>
                    <a:lnTo>
                      <a:pt x="9316828" y="16253508"/>
                    </a:lnTo>
                    <a:lnTo>
                      <a:pt x="8762187" y="16349969"/>
                    </a:lnTo>
                    <a:lnTo>
                      <a:pt x="8117109" y="15867666"/>
                    </a:lnTo>
                    <a:lnTo>
                      <a:pt x="7616721" y="15873689"/>
                    </a:lnTo>
                    <a:lnTo>
                      <a:pt x="7435861" y="16741834"/>
                    </a:lnTo>
                    <a:lnTo>
                      <a:pt x="6887243" y="17181930"/>
                    </a:lnTo>
                    <a:lnTo>
                      <a:pt x="6676238" y="17664233"/>
                    </a:lnTo>
                    <a:lnTo>
                      <a:pt x="6335576" y="17699749"/>
                    </a:lnTo>
                    <a:lnTo>
                      <a:pt x="6015490" y="16968505"/>
                    </a:lnTo>
                    <a:lnTo>
                      <a:pt x="5158198" y="16787645"/>
                    </a:lnTo>
                    <a:lnTo>
                      <a:pt x="4619226" y="16161859"/>
                    </a:lnTo>
                    <a:lnTo>
                      <a:pt x="4637311" y="15727786"/>
                    </a:lnTo>
                    <a:lnTo>
                      <a:pt x="4467305" y="15583095"/>
                    </a:lnTo>
                    <a:lnTo>
                      <a:pt x="4097454" y="16087770"/>
                    </a:lnTo>
                    <a:lnTo>
                      <a:pt x="3482522" y="15203956"/>
                    </a:lnTo>
                    <a:lnTo>
                      <a:pt x="3653428" y="14396645"/>
                    </a:lnTo>
                    <a:lnTo>
                      <a:pt x="3378507" y="13914342"/>
                    </a:lnTo>
                    <a:lnTo>
                      <a:pt x="3945210" y="13317494"/>
                    </a:lnTo>
                    <a:lnTo>
                      <a:pt x="4650580" y="13070319"/>
                    </a:lnTo>
                    <a:lnTo>
                      <a:pt x="4505889" y="12455386"/>
                    </a:lnTo>
                    <a:lnTo>
                      <a:pt x="4343114" y="11695763"/>
                    </a:lnTo>
                    <a:lnTo>
                      <a:pt x="4017563" y="11080830"/>
                    </a:lnTo>
                    <a:lnTo>
                      <a:pt x="3523198" y="10417667"/>
                    </a:lnTo>
                    <a:lnTo>
                      <a:pt x="3996178" y="10206164"/>
                    </a:lnTo>
                    <a:lnTo>
                      <a:pt x="3411391" y="9409164"/>
                    </a:lnTo>
                    <a:lnTo>
                      <a:pt x="2997818" y="9699753"/>
                    </a:lnTo>
                    <a:lnTo>
                      <a:pt x="3191625" y="9012965"/>
                    </a:lnTo>
                    <a:lnTo>
                      <a:pt x="2481120" y="9079257"/>
                    </a:lnTo>
                    <a:lnTo>
                      <a:pt x="2307810" y="8862270"/>
                    </a:lnTo>
                    <a:lnTo>
                      <a:pt x="1902675" y="8435428"/>
                    </a:lnTo>
                    <a:lnTo>
                      <a:pt x="1461371" y="8522243"/>
                    </a:lnTo>
                    <a:lnTo>
                      <a:pt x="1211781" y="8156900"/>
                    </a:lnTo>
                    <a:lnTo>
                      <a:pt x="528118" y="8099024"/>
                    </a:lnTo>
                    <a:lnTo>
                      <a:pt x="549825" y="7444299"/>
                    </a:lnTo>
                    <a:lnTo>
                      <a:pt x="0" y="7252585"/>
                    </a:lnTo>
                    <a:lnTo>
                      <a:pt x="79584" y="6858305"/>
                    </a:lnTo>
                    <a:lnTo>
                      <a:pt x="745162" y="6648506"/>
                    </a:lnTo>
                    <a:lnTo>
                      <a:pt x="1291365" y="6409770"/>
                    </a:lnTo>
                    <a:lnTo>
                      <a:pt x="1645854" y="6207203"/>
                    </a:lnTo>
                    <a:lnTo>
                      <a:pt x="1663938" y="5650147"/>
                    </a:lnTo>
                    <a:lnTo>
                      <a:pt x="1171989" y="5140113"/>
                    </a:lnTo>
                    <a:lnTo>
                      <a:pt x="1848421" y="4217714"/>
                    </a:lnTo>
                    <a:lnTo>
                      <a:pt x="2492292" y="4441989"/>
                    </a:lnTo>
                    <a:lnTo>
                      <a:pt x="3280854" y="4470927"/>
                    </a:lnTo>
                    <a:lnTo>
                      <a:pt x="3761949" y="4152607"/>
                    </a:lnTo>
                    <a:lnTo>
                      <a:pt x="3114455" y="3606404"/>
                    </a:lnTo>
                    <a:lnTo>
                      <a:pt x="2673152" y="3541297"/>
                    </a:lnTo>
                    <a:lnTo>
                      <a:pt x="1989489" y="3570235"/>
                    </a:lnTo>
                    <a:lnTo>
                      <a:pt x="2018427" y="3063810"/>
                    </a:lnTo>
                    <a:lnTo>
                      <a:pt x="2831435" y="3080250"/>
                    </a:lnTo>
                    <a:lnTo>
                      <a:pt x="2904657" y="2857635"/>
                    </a:lnTo>
                    <a:lnTo>
                      <a:pt x="2307809" y="2694859"/>
                    </a:lnTo>
                    <a:lnTo>
                      <a:pt x="1757984" y="2579106"/>
                    </a:lnTo>
                    <a:lnTo>
                      <a:pt x="2376539" y="2040135"/>
                    </a:lnTo>
                    <a:lnTo>
                      <a:pt x="1786922" y="1692876"/>
                    </a:lnTo>
                    <a:lnTo>
                      <a:pt x="2353928" y="1376505"/>
                    </a:lnTo>
                    <a:lnTo>
                      <a:pt x="3392984" y="1616916"/>
                    </a:lnTo>
                    <a:lnTo>
                      <a:pt x="4807332" y="1461371"/>
                    </a:lnTo>
                    <a:lnTo>
                      <a:pt x="5613078" y="1412704"/>
                    </a:lnTo>
                    <a:lnTo>
                      <a:pt x="6427855" y="1211781"/>
                    </a:lnTo>
                    <a:lnTo>
                      <a:pt x="7110603" y="895439"/>
                    </a:lnTo>
                    <a:lnTo>
                      <a:pt x="8674165" y="1059859"/>
                    </a:lnTo>
                    <a:lnTo>
                      <a:pt x="8850487" y="790540"/>
                    </a:lnTo>
                    <a:lnTo>
                      <a:pt x="8804379" y="405135"/>
                    </a:lnTo>
                    <a:lnTo>
                      <a:pt x="9412081" y="144691"/>
                    </a:lnTo>
                    <a:lnTo>
                      <a:pt x="10153621" y="0"/>
                    </a:lnTo>
                    <a:lnTo>
                      <a:pt x="10642295" y="190148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5" name="任意多边形 110"/>
              <p:cNvSpPr>
                <a:spLocks/>
              </p:cNvSpPr>
              <p:nvPr/>
            </p:nvSpPr>
            <p:spPr bwMode="auto">
              <a:xfrm>
                <a:off x="3109851" y="3231198"/>
                <a:ext cx="2250717" cy="1237933"/>
              </a:xfrm>
              <a:custGeom>
                <a:avLst/>
                <a:gdLst/>
                <a:ahLst/>
                <a:cxnLst/>
                <a:rect l="0" t="0" r="r" b="b"/>
                <a:pathLst>
                  <a:path w="27560432" h="15152939">
                    <a:moveTo>
                      <a:pt x="26157237" y="4322377"/>
                    </a:moveTo>
                    <a:lnTo>
                      <a:pt x="25950755" y="4946265"/>
                    </a:lnTo>
                    <a:lnTo>
                      <a:pt x="26059273" y="5561190"/>
                    </a:lnTo>
                    <a:lnTo>
                      <a:pt x="26439085" y="6103777"/>
                    </a:lnTo>
                    <a:lnTo>
                      <a:pt x="26366739" y="6555934"/>
                    </a:lnTo>
                    <a:lnTo>
                      <a:pt x="25824148" y="6827228"/>
                    </a:lnTo>
                    <a:lnTo>
                      <a:pt x="26023104" y="7478344"/>
                    </a:lnTo>
                    <a:lnTo>
                      <a:pt x="26619948" y="7840060"/>
                    </a:lnTo>
                    <a:lnTo>
                      <a:pt x="26276305" y="8672029"/>
                    </a:lnTo>
                    <a:lnTo>
                      <a:pt x="26312478" y="9666777"/>
                    </a:lnTo>
                    <a:lnTo>
                      <a:pt x="25878405" y="10227453"/>
                    </a:lnTo>
                    <a:lnTo>
                      <a:pt x="26402912" y="10643437"/>
                    </a:lnTo>
                    <a:lnTo>
                      <a:pt x="27319497" y="10082959"/>
                    </a:lnTo>
                    <a:lnTo>
                      <a:pt x="27560432" y="10281714"/>
                    </a:lnTo>
                    <a:lnTo>
                      <a:pt x="27325315" y="10860465"/>
                    </a:lnTo>
                    <a:lnTo>
                      <a:pt x="27542355" y="12005935"/>
                    </a:lnTo>
                    <a:lnTo>
                      <a:pt x="26089423" y="11975789"/>
                    </a:lnTo>
                    <a:lnTo>
                      <a:pt x="24473715" y="12090334"/>
                    </a:lnTo>
                    <a:lnTo>
                      <a:pt x="23135328" y="12222964"/>
                    </a:lnTo>
                    <a:lnTo>
                      <a:pt x="22261159" y="12934357"/>
                    </a:lnTo>
                    <a:lnTo>
                      <a:pt x="20826342" y="14369204"/>
                    </a:lnTo>
                    <a:lnTo>
                      <a:pt x="12952786" y="14960014"/>
                    </a:lnTo>
                    <a:lnTo>
                      <a:pt x="11934663" y="15008264"/>
                    </a:lnTo>
                    <a:lnTo>
                      <a:pt x="8506848" y="15152939"/>
                    </a:lnTo>
                    <a:lnTo>
                      <a:pt x="7985095" y="14507857"/>
                    </a:lnTo>
                    <a:lnTo>
                      <a:pt x="7400308" y="14477712"/>
                    </a:lnTo>
                    <a:lnTo>
                      <a:pt x="6972273" y="14749009"/>
                    </a:lnTo>
                    <a:lnTo>
                      <a:pt x="5181729" y="14664610"/>
                    </a:lnTo>
                    <a:lnTo>
                      <a:pt x="4397998" y="14031593"/>
                    </a:lnTo>
                    <a:lnTo>
                      <a:pt x="2908896" y="13223739"/>
                    </a:lnTo>
                    <a:lnTo>
                      <a:pt x="1263043" y="12512346"/>
                    </a:lnTo>
                    <a:lnTo>
                      <a:pt x="485320" y="12060189"/>
                    </a:lnTo>
                    <a:lnTo>
                      <a:pt x="0" y="11767077"/>
                    </a:lnTo>
                    <a:lnTo>
                      <a:pt x="1003686" y="11021112"/>
                    </a:lnTo>
                    <a:lnTo>
                      <a:pt x="2902551" y="9836713"/>
                    </a:lnTo>
                    <a:lnTo>
                      <a:pt x="2558940" y="9303282"/>
                    </a:lnTo>
                    <a:lnTo>
                      <a:pt x="2402508" y="8616199"/>
                    </a:lnTo>
                    <a:lnTo>
                      <a:pt x="2730740" y="8589028"/>
                    </a:lnTo>
                    <a:lnTo>
                      <a:pt x="2947754" y="8118883"/>
                    </a:lnTo>
                    <a:lnTo>
                      <a:pt x="3499325" y="7675866"/>
                    </a:lnTo>
                    <a:lnTo>
                      <a:pt x="3680166" y="6798868"/>
                    </a:lnTo>
                    <a:lnTo>
                      <a:pt x="4186528" y="6807904"/>
                    </a:lnTo>
                    <a:lnTo>
                      <a:pt x="4837569" y="7278054"/>
                    </a:lnTo>
                    <a:lnTo>
                      <a:pt x="5352976" y="7196687"/>
                    </a:lnTo>
                    <a:lnTo>
                      <a:pt x="5741786" y="6825992"/>
                    </a:lnTo>
                    <a:lnTo>
                      <a:pt x="6157723" y="6663251"/>
                    </a:lnTo>
                    <a:lnTo>
                      <a:pt x="6745471" y="6093658"/>
                    </a:lnTo>
                    <a:lnTo>
                      <a:pt x="6890140" y="5243782"/>
                    </a:lnTo>
                    <a:lnTo>
                      <a:pt x="7568305" y="4674188"/>
                    </a:lnTo>
                    <a:lnTo>
                      <a:pt x="8137967" y="4231167"/>
                    </a:lnTo>
                    <a:lnTo>
                      <a:pt x="8463480" y="3426500"/>
                    </a:lnTo>
                    <a:lnTo>
                      <a:pt x="9024093" y="3073893"/>
                    </a:lnTo>
                    <a:lnTo>
                      <a:pt x="9675138" y="2721291"/>
                    </a:lnTo>
                    <a:lnTo>
                      <a:pt x="9558580" y="2173007"/>
                    </a:lnTo>
                    <a:lnTo>
                      <a:pt x="10353296" y="1500723"/>
                    </a:lnTo>
                    <a:lnTo>
                      <a:pt x="10832530" y="1428389"/>
                    </a:lnTo>
                    <a:lnTo>
                      <a:pt x="11058585" y="1880458"/>
                    </a:lnTo>
                    <a:lnTo>
                      <a:pt x="11411229" y="2260189"/>
                    </a:lnTo>
                    <a:lnTo>
                      <a:pt x="11998974" y="2341559"/>
                    </a:lnTo>
                    <a:lnTo>
                      <a:pt x="12315449" y="3001571"/>
                    </a:lnTo>
                    <a:lnTo>
                      <a:pt x="12785642" y="2820742"/>
                    </a:lnTo>
                    <a:lnTo>
                      <a:pt x="13671776" y="3272803"/>
                    </a:lnTo>
                    <a:lnTo>
                      <a:pt x="14123886" y="2974450"/>
                    </a:lnTo>
                    <a:lnTo>
                      <a:pt x="14259509" y="2404849"/>
                    </a:lnTo>
                    <a:lnTo>
                      <a:pt x="14892468" y="1762918"/>
                    </a:lnTo>
                    <a:lnTo>
                      <a:pt x="15778605" y="1211398"/>
                    </a:lnTo>
                    <a:lnTo>
                      <a:pt x="16022739" y="1681548"/>
                    </a:lnTo>
                    <a:lnTo>
                      <a:pt x="16013694" y="2169778"/>
                    </a:lnTo>
                    <a:lnTo>
                      <a:pt x="16556232" y="2260200"/>
                    </a:lnTo>
                    <a:lnTo>
                      <a:pt x="16863663" y="1744834"/>
                    </a:lnTo>
                    <a:lnTo>
                      <a:pt x="17406193" y="1410312"/>
                    </a:lnTo>
                    <a:lnTo>
                      <a:pt x="17623203" y="867840"/>
                    </a:lnTo>
                    <a:lnTo>
                      <a:pt x="18120524" y="831675"/>
                    </a:lnTo>
                    <a:lnTo>
                      <a:pt x="18201903" y="542358"/>
                    </a:lnTo>
                    <a:lnTo>
                      <a:pt x="18744437" y="117414"/>
                    </a:lnTo>
                    <a:lnTo>
                      <a:pt x="19443290" y="0"/>
                    </a:lnTo>
                    <a:lnTo>
                      <a:pt x="19982300" y="460880"/>
                    </a:lnTo>
                    <a:lnTo>
                      <a:pt x="19530143" y="913038"/>
                    </a:lnTo>
                    <a:lnTo>
                      <a:pt x="19837609" y="1238588"/>
                    </a:lnTo>
                    <a:lnTo>
                      <a:pt x="20886614" y="1546055"/>
                    </a:lnTo>
                    <a:lnTo>
                      <a:pt x="21881359" y="1889694"/>
                    </a:lnTo>
                    <a:lnTo>
                      <a:pt x="21772837" y="2269505"/>
                    </a:lnTo>
                    <a:lnTo>
                      <a:pt x="21537712" y="2884438"/>
                    </a:lnTo>
                    <a:lnTo>
                      <a:pt x="21996067" y="2911656"/>
                    </a:lnTo>
                    <a:lnTo>
                      <a:pt x="22478203" y="2414189"/>
                    </a:lnTo>
                    <a:lnTo>
                      <a:pt x="23292084" y="2016293"/>
                    </a:lnTo>
                    <a:lnTo>
                      <a:pt x="23888932" y="1998212"/>
                    </a:lnTo>
                    <a:lnTo>
                      <a:pt x="24612383" y="1582227"/>
                    </a:lnTo>
                    <a:lnTo>
                      <a:pt x="25010275" y="695990"/>
                    </a:lnTo>
                    <a:lnTo>
                      <a:pt x="25769899" y="840685"/>
                    </a:lnTo>
                    <a:lnTo>
                      <a:pt x="26402920" y="876857"/>
                    </a:lnTo>
                    <a:lnTo>
                      <a:pt x="26240141" y="1491794"/>
                    </a:lnTo>
                    <a:lnTo>
                      <a:pt x="26554742" y="2052454"/>
                    </a:lnTo>
                    <a:lnTo>
                      <a:pt x="25679461" y="2775920"/>
                    </a:lnTo>
                    <a:lnTo>
                      <a:pt x="25751806" y="3806840"/>
                    </a:lnTo>
                    <a:lnTo>
                      <a:pt x="26157237" y="4322377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9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6" name="任意多边形 111"/>
              <p:cNvSpPr>
                <a:spLocks/>
              </p:cNvSpPr>
              <p:nvPr/>
            </p:nvSpPr>
            <p:spPr bwMode="auto">
              <a:xfrm>
                <a:off x="4595197" y="2461260"/>
                <a:ext cx="830131" cy="1007110"/>
              </a:xfrm>
              <a:custGeom>
                <a:avLst/>
                <a:gdLst>
                  <a:gd name="T0" fmla="*/ 0 w 2615"/>
                  <a:gd name="T1" fmla="*/ 877971 h 3172"/>
                  <a:gd name="T2" fmla="*/ 9526 w 2615"/>
                  <a:gd name="T3" fmla="*/ 982701 h 3172"/>
                  <a:gd name="T4" fmla="*/ 123826 w 2615"/>
                  <a:gd name="T5" fmla="*/ 901738 h 3172"/>
                  <a:gd name="T6" fmla="*/ 164307 w 2615"/>
                  <a:gd name="T7" fmla="*/ 1013658 h 3172"/>
                  <a:gd name="T8" fmla="*/ 45243 w 2615"/>
                  <a:gd name="T9" fmla="*/ 1070806 h 3172"/>
                  <a:gd name="T10" fmla="*/ 150019 w 2615"/>
                  <a:gd name="T11" fmla="*/ 1139863 h 3172"/>
                  <a:gd name="T12" fmla="*/ 288132 w 2615"/>
                  <a:gd name="T13" fmla="*/ 1149388 h 3172"/>
                  <a:gd name="T14" fmla="*/ 269080 w 2615"/>
                  <a:gd name="T15" fmla="*/ 1258924 h 3172"/>
                  <a:gd name="T16" fmla="*/ 178593 w 2615"/>
                  <a:gd name="T17" fmla="*/ 1282737 h 3172"/>
                  <a:gd name="T18" fmla="*/ 228600 w 2615"/>
                  <a:gd name="T19" fmla="*/ 1401799 h 3172"/>
                  <a:gd name="T20" fmla="*/ 319086 w 2615"/>
                  <a:gd name="T21" fmla="*/ 1589915 h 3172"/>
                  <a:gd name="T22" fmla="*/ 340517 w 2615"/>
                  <a:gd name="T23" fmla="*/ 1861376 h 3172"/>
                  <a:gd name="T24" fmla="*/ 269079 w 2615"/>
                  <a:gd name="T25" fmla="*/ 2001869 h 3172"/>
                  <a:gd name="T26" fmla="*/ 371473 w 2615"/>
                  <a:gd name="T27" fmla="*/ 2180463 h 3172"/>
                  <a:gd name="T28" fmla="*/ 271460 w 2615"/>
                  <a:gd name="T29" fmla="*/ 2225705 h 3172"/>
                  <a:gd name="T30" fmla="*/ 238123 w 2615"/>
                  <a:gd name="T31" fmla="*/ 2368579 h 3172"/>
                  <a:gd name="T32" fmla="*/ 334487 w 2615"/>
                  <a:gd name="T33" fmla="*/ 2484765 h 3172"/>
                  <a:gd name="T34" fmla="*/ 471485 w 2615"/>
                  <a:gd name="T35" fmla="*/ 2606703 h 3172"/>
                  <a:gd name="T36" fmla="*/ 357185 w 2615"/>
                  <a:gd name="T37" fmla="*/ 2723382 h 3172"/>
                  <a:gd name="T38" fmla="*/ 440527 w 2615"/>
                  <a:gd name="T39" fmla="*/ 2811489 h 3172"/>
                  <a:gd name="T40" fmla="*/ 769139 w 2615"/>
                  <a:gd name="T41" fmla="*/ 2906739 h 3172"/>
                  <a:gd name="T42" fmla="*/ 973926 w 2615"/>
                  <a:gd name="T43" fmla="*/ 2985319 h 3172"/>
                  <a:gd name="T44" fmla="*/ 950112 w 2615"/>
                  <a:gd name="T45" fmla="*/ 3075806 h 3172"/>
                  <a:gd name="T46" fmla="*/ 885818 w 2615"/>
                  <a:gd name="T47" fmla="*/ 3242493 h 3172"/>
                  <a:gd name="T48" fmla="*/ 1007259 w 2615"/>
                  <a:gd name="T49" fmla="*/ 3249638 h 3172"/>
                  <a:gd name="T50" fmla="*/ 1131085 w 2615"/>
                  <a:gd name="T51" fmla="*/ 3121049 h 3172"/>
                  <a:gd name="T52" fmla="*/ 1345398 w 2615"/>
                  <a:gd name="T53" fmla="*/ 3013894 h 3172"/>
                  <a:gd name="T54" fmla="*/ 1502558 w 2615"/>
                  <a:gd name="T55" fmla="*/ 3009131 h 3172"/>
                  <a:gd name="T56" fmla="*/ 1697821 w 2615"/>
                  <a:gd name="T57" fmla="*/ 2899594 h 3172"/>
                  <a:gd name="T58" fmla="*/ 1800212 w 2615"/>
                  <a:gd name="T59" fmla="*/ 2668613 h 3172"/>
                  <a:gd name="T60" fmla="*/ 2016905 w 2615"/>
                  <a:gd name="T61" fmla="*/ 2709095 h 3172"/>
                  <a:gd name="T62" fmla="*/ 2164543 w 2615"/>
                  <a:gd name="T63" fmla="*/ 2713858 h 3172"/>
                  <a:gd name="T64" fmla="*/ 2121679 w 2615"/>
                  <a:gd name="T65" fmla="*/ 2871020 h 3172"/>
                  <a:gd name="T66" fmla="*/ 2207907 w 2615"/>
                  <a:gd name="T67" fmla="*/ 3025008 h 3172"/>
                  <a:gd name="T68" fmla="*/ 2488389 w 2615"/>
                  <a:gd name="T69" fmla="*/ 3037709 h 3172"/>
                  <a:gd name="T70" fmla="*/ 2676509 w 2615"/>
                  <a:gd name="T71" fmla="*/ 2792441 h 3172"/>
                  <a:gd name="T72" fmla="*/ 2595546 w 2615"/>
                  <a:gd name="T73" fmla="*/ 2559078 h 3172"/>
                  <a:gd name="T74" fmla="*/ 2347133 w 2615"/>
                  <a:gd name="T75" fmla="*/ 2261454 h 3172"/>
                  <a:gd name="T76" fmla="*/ 2464577 w 2615"/>
                  <a:gd name="T77" fmla="*/ 2116168 h 3172"/>
                  <a:gd name="T78" fmla="*/ 2678889 w 2615"/>
                  <a:gd name="T79" fmla="*/ 1930432 h 3172"/>
                  <a:gd name="T80" fmla="*/ 2678093 w 2615"/>
                  <a:gd name="T81" fmla="*/ 1666453 h 3172"/>
                  <a:gd name="T82" fmla="*/ 2048418 w 2615"/>
                  <a:gd name="T83" fmla="*/ 889742 h 3172"/>
                  <a:gd name="T84" fmla="*/ 1796250 w 2615"/>
                  <a:gd name="T85" fmla="*/ 626836 h 3172"/>
                  <a:gd name="T86" fmla="*/ 1502649 w 2615"/>
                  <a:gd name="T87" fmla="*/ 460378 h 3172"/>
                  <a:gd name="T88" fmla="*/ 1364578 w 2615"/>
                  <a:gd name="T89" fmla="*/ 395289 h 3172"/>
                  <a:gd name="T90" fmla="*/ 1264594 w 2615"/>
                  <a:gd name="T91" fmla="*/ 266701 h 3172"/>
                  <a:gd name="T92" fmla="*/ 1435995 w 2615"/>
                  <a:gd name="T93" fmla="*/ 190501 h 3172"/>
                  <a:gd name="T94" fmla="*/ 1469322 w 2615"/>
                  <a:gd name="T95" fmla="*/ 0 h 3172"/>
                  <a:gd name="T96" fmla="*/ 1231267 w 2615"/>
                  <a:gd name="T97" fmla="*/ 104775 h 3172"/>
                  <a:gd name="T98" fmla="*/ 1144255 w 2615"/>
                  <a:gd name="T99" fmla="*/ 92908 h 3172"/>
                  <a:gd name="T100" fmla="*/ 1102720 w 2615"/>
                  <a:gd name="T101" fmla="*/ 257179 h 3172"/>
                  <a:gd name="T102" fmla="*/ 888470 w 2615"/>
                  <a:gd name="T103" fmla="*/ 357191 h 3172"/>
                  <a:gd name="T104" fmla="*/ 755159 w 2615"/>
                  <a:gd name="T105" fmla="*/ 528641 h 3172"/>
                  <a:gd name="T106" fmla="*/ 531389 w 2615"/>
                  <a:gd name="T107" fmla="*/ 623889 h 3172"/>
                  <a:gd name="T108" fmla="*/ 459972 w 2615"/>
                  <a:gd name="T109" fmla="*/ 766766 h 3172"/>
                  <a:gd name="T110" fmla="*/ 264769 w 2615"/>
                  <a:gd name="T111" fmla="*/ 728663 h 3172"/>
                  <a:gd name="T112" fmla="*/ 0 w 2615"/>
                  <a:gd name="T113" fmla="*/ 877971 h 317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615" h="3172">
                    <a:moveTo>
                      <a:pt x="0" y="858"/>
                    </a:moveTo>
                    <a:lnTo>
                      <a:pt x="7" y="955"/>
                    </a:lnTo>
                    <a:lnTo>
                      <a:pt x="119" y="880"/>
                    </a:lnTo>
                    <a:lnTo>
                      <a:pt x="160" y="990"/>
                    </a:lnTo>
                    <a:lnTo>
                      <a:pt x="44" y="1046"/>
                    </a:lnTo>
                    <a:lnTo>
                      <a:pt x="146" y="1114"/>
                    </a:lnTo>
                    <a:lnTo>
                      <a:pt x="281" y="1123"/>
                    </a:lnTo>
                    <a:lnTo>
                      <a:pt x="263" y="1230"/>
                    </a:lnTo>
                    <a:lnTo>
                      <a:pt x="174" y="1253"/>
                    </a:lnTo>
                    <a:lnTo>
                      <a:pt x="223" y="1370"/>
                    </a:lnTo>
                    <a:lnTo>
                      <a:pt x="312" y="1553"/>
                    </a:lnTo>
                    <a:lnTo>
                      <a:pt x="333" y="1819"/>
                    </a:lnTo>
                    <a:lnTo>
                      <a:pt x="263" y="1956"/>
                    </a:lnTo>
                    <a:lnTo>
                      <a:pt x="363" y="2130"/>
                    </a:lnTo>
                    <a:lnTo>
                      <a:pt x="265" y="2175"/>
                    </a:lnTo>
                    <a:lnTo>
                      <a:pt x="233" y="2314"/>
                    </a:lnTo>
                    <a:lnTo>
                      <a:pt x="327" y="2428"/>
                    </a:lnTo>
                    <a:lnTo>
                      <a:pt x="460" y="2547"/>
                    </a:lnTo>
                    <a:lnTo>
                      <a:pt x="349" y="2661"/>
                    </a:lnTo>
                    <a:lnTo>
                      <a:pt x="430" y="2747"/>
                    </a:lnTo>
                    <a:lnTo>
                      <a:pt x="751" y="2840"/>
                    </a:lnTo>
                    <a:lnTo>
                      <a:pt x="952" y="2913"/>
                    </a:lnTo>
                    <a:lnTo>
                      <a:pt x="922" y="3013"/>
                    </a:lnTo>
                    <a:lnTo>
                      <a:pt x="863" y="3165"/>
                    </a:lnTo>
                    <a:lnTo>
                      <a:pt x="977" y="3172"/>
                    </a:lnTo>
                    <a:lnTo>
                      <a:pt x="1105" y="3049"/>
                    </a:lnTo>
                    <a:lnTo>
                      <a:pt x="1314" y="2945"/>
                    </a:lnTo>
                    <a:lnTo>
                      <a:pt x="1467" y="2940"/>
                    </a:lnTo>
                    <a:lnTo>
                      <a:pt x="1651" y="2835"/>
                    </a:lnTo>
                    <a:lnTo>
                      <a:pt x="1756" y="2602"/>
                    </a:lnTo>
                    <a:lnTo>
                      <a:pt x="1948" y="2641"/>
                    </a:lnTo>
                    <a:lnTo>
                      <a:pt x="2114" y="2652"/>
                    </a:lnTo>
                    <a:lnTo>
                      <a:pt x="2072" y="2805"/>
                    </a:lnTo>
                    <a:lnTo>
                      <a:pt x="2156" y="2956"/>
                    </a:lnTo>
                    <a:lnTo>
                      <a:pt x="2430" y="2968"/>
                    </a:lnTo>
                    <a:lnTo>
                      <a:pt x="2614" y="2728"/>
                    </a:lnTo>
                    <a:lnTo>
                      <a:pt x="2535" y="2500"/>
                    </a:lnTo>
                    <a:lnTo>
                      <a:pt x="2292" y="2210"/>
                    </a:lnTo>
                    <a:lnTo>
                      <a:pt x="2407" y="2068"/>
                    </a:lnTo>
                    <a:lnTo>
                      <a:pt x="2609" y="1891"/>
                    </a:lnTo>
                    <a:lnTo>
                      <a:pt x="2615" y="1628"/>
                    </a:lnTo>
                    <a:lnTo>
                      <a:pt x="2000" y="869"/>
                    </a:lnTo>
                    <a:lnTo>
                      <a:pt x="1754" y="612"/>
                    </a:lnTo>
                    <a:lnTo>
                      <a:pt x="1467" y="450"/>
                    </a:lnTo>
                    <a:lnTo>
                      <a:pt x="1333" y="386"/>
                    </a:lnTo>
                    <a:lnTo>
                      <a:pt x="1235" y="261"/>
                    </a:lnTo>
                    <a:lnTo>
                      <a:pt x="1402" y="186"/>
                    </a:lnTo>
                    <a:lnTo>
                      <a:pt x="1435" y="0"/>
                    </a:lnTo>
                    <a:lnTo>
                      <a:pt x="1207" y="97"/>
                    </a:lnTo>
                    <a:lnTo>
                      <a:pt x="1123" y="94"/>
                    </a:lnTo>
                    <a:lnTo>
                      <a:pt x="1077" y="251"/>
                    </a:lnTo>
                    <a:lnTo>
                      <a:pt x="868" y="349"/>
                    </a:lnTo>
                    <a:lnTo>
                      <a:pt x="737" y="516"/>
                    </a:lnTo>
                    <a:lnTo>
                      <a:pt x="519" y="610"/>
                    </a:lnTo>
                    <a:lnTo>
                      <a:pt x="449" y="749"/>
                    </a:lnTo>
                    <a:lnTo>
                      <a:pt x="259" y="712"/>
                    </a:lnTo>
                    <a:lnTo>
                      <a:pt x="0" y="858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7" name="任意多边形 112"/>
              <p:cNvSpPr>
                <a:spLocks/>
              </p:cNvSpPr>
              <p:nvPr/>
            </p:nvSpPr>
            <p:spPr bwMode="auto">
              <a:xfrm>
                <a:off x="4082516" y="4405630"/>
                <a:ext cx="1070440" cy="855980"/>
              </a:xfrm>
              <a:custGeom>
                <a:avLst/>
                <a:gdLst>
                  <a:gd name="T0" fmla="*/ 215558 w 13103724"/>
                  <a:gd name="T1" fmla="*/ 1849899 h 10479261"/>
                  <a:gd name="T2" fmla="*/ 264663 w 13103724"/>
                  <a:gd name="T3" fmla="*/ 2011576 h 10479261"/>
                  <a:gd name="T4" fmla="*/ 339518 w 13103724"/>
                  <a:gd name="T5" fmla="*/ 2103213 h 10479261"/>
                  <a:gd name="T6" fmla="*/ 499210 w 13103724"/>
                  <a:gd name="T7" fmla="*/ 2104344 h 10479261"/>
                  <a:gd name="T8" fmla="*/ 617617 w 13103724"/>
                  <a:gd name="T9" fmla="*/ 2307580 h 10479261"/>
                  <a:gd name="T10" fmla="*/ 633269 w 13103724"/>
                  <a:gd name="T11" fmla="*/ 2513082 h 10479261"/>
                  <a:gd name="T12" fmla="*/ 773543 w 13103724"/>
                  <a:gd name="T13" fmla="*/ 2644339 h 10479261"/>
                  <a:gd name="T14" fmla="*/ 1027507 w 13103724"/>
                  <a:gd name="T15" fmla="*/ 2759865 h 10479261"/>
                  <a:gd name="T16" fmla="*/ 1051685 w 13103724"/>
                  <a:gd name="T17" fmla="*/ 2610750 h 10479261"/>
                  <a:gd name="T18" fmla="*/ 1166964 w 13103724"/>
                  <a:gd name="T19" fmla="*/ 2547876 h 10479261"/>
                  <a:gd name="T20" fmla="*/ 1146003 w 13103724"/>
                  <a:gd name="T21" fmla="*/ 2436415 h 10479261"/>
                  <a:gd name="T22" fmla="*/ 1506126 w 13103724"/>
                  <a:gd name="T23" fmla="*/ 2365920 h 10479261"/>
                  <a:gd name="T24" fmla="*/ 1740489 w 13103724"/>
                  <a:gd name="T25" fmla="*/ 2396405 h 10479261"/>
                  <a:gd name="T26" fmla="*/ 1973903 w 13103724"/>
                  <a:gd name="T27" fmla="*/ 2426890 h 10479261"/>
                  <a:gd name="T28" fmla="*/ 2112996 w 13103724"/>
                  <a:gd name="T29" fmla="*/ 2515488 h 10479261"/>
                  <a:gd name="T30" fmla="*/ 2225144 w 13103724"/>
                  <a:gd name="T31" fmla="*/ 2500704 h 10479261"/>
                  <a:gd name="T32" fmla="*/ 2314968 w 13103724"/>
                  <a:gd name="T33" fmla="*/ 2588842 h 10479261"/>
                  <a:gd name="T34" fmla="*/ 2423577 w 13103724"/>
                  <a:gd name="T35" fmla="*/ 2555498 h 10479261"/>
                  <a:gd name="T36" fmla="*/ 2370225 w 13103724"/>
                  <a:gd name="T37" fmla="*/ 2466900 h 10479261"/>
                  <a:gd name="T38" fmla="*/ 2377846 w 13103724"/>
                  <a:gd name="T39" fmla="*/ 2324955 h 10479261"/>
                  <a:gd name="T40" fmla="*/ 2454063 w 13103724"/>
                  <a:gd name="T41" fmla="*/ 2147761 h 10479261"/>
                  <a:gd name="T42" fmla="*/ 2550287 w 13103724"/>
                  <a:gd name="T43" fmla="*/ 2046780 h 10479261"/>
                  <a:gd name="T44" fmla="*/ 2727489 w 13103724"/>
                  <a:gd name="T45" fmla="*/ 1942940 h 10479261"/>
                  <a:gd name="T46" fmla="*/ 2885636 w 13103724"/>
                  <a:gd name="T47" fmla="*/ 2026775 h 10479261"/>
                  <a:gd name="T48" fmla="*/ 3164778 w 13103724"/>
                  <a:gd name="T49" fmla="*/ 2145856 h 10479261"/>
                  <a:gd name="T50" fmla="*/ 3450477 w 13103724"/>
                  <a:gd name="T51" fmla="*/ 2203796 h 10479261"/>
                  <a:gd name="T52" fmla="*/ 3451225 w 13103724"/>
                  <a:gd name="T53" fmla="*/ 1928333 h 10479261"/>
                  <a:gd name="T54" fmla="*/ 3260683 w 13103724"/>
                  <a:gd name="T55" fmla="*/ 1567910 h 10479261"/>
                  <a:gd name="T56" fmla="*/ 3182087 w 13103724"/>
                  <a:gd name="T57" fmla="*/ 1211289 h 10479261"/>
                  <a:gd name="T58" fmla="*/ 2804975 w 13103724"/>
                  <a:gd name="T59" fmla="*/ 1066182 h 10479261"/>
                  <a:gd name="T60" fmla="*/ 2749400 w 13103724"/>
                  <a:gd name="T61" fmla="*/ 853422 h 10479261"/>
                  <a:gd name="T62" fmla="*/ 2511225 w 13103724"/>
                  <a:gd name="T63" fmla="*/ 615257 h 10479261"/>
                  <a:gd name="T64" fmla="*/ 2442947 w 13103724"/>
                  <a:gd name="T65" fmla="*/ 336606 h 10479261"/>
                  <a:gd name="T66" fmla="*/ 2352490 w 13103724"/>
                  <a:gd name="T67" fmla="*/ 0 h 10479261"/>
                  <a:gd name="T68" fmla="*/ 420012 w 13103724"/>
                  <a:gd name="T69" fmla="*/ 146051 h 10479261"/>
                  <a:gd name="T70" fmla="*/ 0 w 13103724"/>
                  <a:gd name="T71" fmla="*/ 165957 h 10479261"/>
                  <a:gd name="T72" fmla="*/ 420954 w 13103724"/>
                  <a:gd name="T73" fmla="*/ 1212935 h 10479261"/>
                  <a:gd name="T74" fmla="*/ 391919 w 13103724"/>
                  <a:gd name="T75" fmla="*/ 1419571 h 10479261"/>
                  <a:gd name="T76" fmla="*/ 331583 w 13103724"/>
                  <a:gd name="T77" fmla="*/ 1649571 h 10479261"/>
                  <a:gd name="T78" fmla="*/ 215558 w 13103724"/>
                  <a:gd name="T79" fmla="*/ 1849899 h 104792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103724" h="10479261">
                    <a:moveTo>
                      <a:pt x="818438" y="7024103"/>
                    </a:moveTo>
                    <a:lnTo>
                      <a:pt x="1004880" y="7637995"/>
                    </a:lnTo>
                    <a:lnTo>
                      <a:pt x="1289094" y="7985936"/>
                    </a:lnTo>
                    <a:lnTo>
                      <a:pt x="1895417" y="7990235"/>
                    </a:lnTo>
                    <a:lnTo>
                      <a:pt x="2344988" y="8761920"/>
                    </a:lnTo>
                    <a:lnTo>
                      <a:pt x="2404414" y="9542218"/>
                    </a:lnTo>
                    <a:lnTo>
                      <a:pt x="2937013" y="10040601"/>
                    </a:lnTo>
                    <a:lnTo>
                      <a:pt x="3901270" y="10479261"/>
                    </a:lnTo>
                    <a:lnTo>
                      <a:pt x="3993071" y="9913071"/>
                    </a:lnTo>
                    <a:lnTo>
                      <a:pt x="4430767" y="9674335"/>
                    </a:lnTo>
                    <a:lnTo>
                      <a:pt x="4351183" y="9251116"/>
                    </a:lnTo>
                    <a:lnTo>
                      <a:pt x="5718509" y="8983442"/>
                    </a:lnTo>
                    <a:lnTo>
                      <a:pt x="6608347" y="9099194"/>
                    </a:lnTo>
                    <a:lnTo>
                      <a:pt x="7494577" y="9214947"/>
                    </a:lnTo>
                    <a:lnTo>
                      <a:pt x="8022695" y="9551352"/>
                    </a:lnTo>
                    <a:lnTo>
                      <a:pt x="8448500" y="9495222"/>
                    </a:lnTo>
                    <a:lnTo>
                      <a:pt x="8789549" y="9829880"/>
                    </a:lnTo>
                    <a:lnTo>
                      <a:pt x="9201915" y="9703273"/>
                    </a:lnTo>
                    <a:lnTo>
                      <a:pt x="8999347" y="9366869"/>
                    </a:lnTo>
                    <a:lnTo>
                      <a:pt x="9028285" y="8827897"/>
                    </a:lnTo>
                    <a:lnTo>
                      <a:pt x="9317667" y="8155088"/>
                    </a:lnTo>
                    <a:lnTo>
                      <a:pt x="9683010" y="7771661"/>
                    </a:lnTo>
                    <a:lnTo>
                      <a:pt x="10355819" y="7377380"/>
                    </a:lnTo>
                    <a:lnTo>
                      <a:pt x="10956275" y="7695700"/>
                    </a:lnTo>
                    <a:lnTo>
                      <a:pt x="12016134" y="8147857"/>
                    </a:lnTo>
                    <a:lnTo>
                      <a:pt x="13100884" y="8367852"/>
                    </a:lnTo>
                    <a:cubicBezTo>
                      <a:pt x="13101831" y="8019208"/>
                      <a:pt x="13102777" y="7670563"/>
                      <a:pt x="13103724" y="7321919"/>
                    </a:cubicBezTo>
                    <a:lnTo>
                      <a:pt x="12380269" y="5953386"/>
                    </a:lnTo>
                    <a:lnTo>
                      <a:pt x="12081849" y="4599284"/>
                    </a:lnTo>
                    <a:lnTo>
                      <a:pt x="10650016" y="4048312"/>
                    </a:lnTo>
                    <a:lnTo>
                      <a:pt x="10439011" y="3240458"/>
                    </a:lnTo>
                    <a:lnTo>
                      <a:pt x="9534696" y="2336143"/>
                    </a:lnTo>
                    <a:lnTo>
                      <a:pt x="9275460" y="1278099"/>
                    </a:lnTo>
                    <a:lnTo>
                      <a:pt x="8932015" y="0"/>
                    </a:lnTo>
                    <a:lnTo>
                      <a:pt x="1594715" y="554558"/>
                    </a:lnTo>
                    <a:lnTo>
                      <a:pt x="0" y="630142"/>
                    </a:lnTo>
                    <a:lnTo>
                      <a:pt x="1598292" y="4605539"/>
                    </a:lnTo>
                    <a:lnTo>
                      <a:pt x="1488049" y="5390136"/>
                    </a:lnTo>
                    <a:lnTo>
                      <a:pt x="1258963" y="6263454"/>
                    </a:lnTo>
                    <a:lnTo>
                      <a:pt x="818438" y="7024103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8" name="任意多边形 113"/>
              <p:cNvSpPr>
                <a:spLocks/>
              </p:cNvSpPr>
              <p:nvPr/>
            </p:nvSpPr>
            <p:spPr bwMode="auto">
              <a:xfrm>
                <a:off x="3578406" y="4457383"/>
                <a:ext cx="830765" cy="1209993"/>
              </a:xfrm>
              <a:custGeom>
                <a:avLst/>
                <a:gdLst>
                  <a:gd name="T0" fmla="*/ 1841986 w 10172266"/>
                  <a:gd name="T1" fmla="*/ 1683352 h 14815417"/>
                  <a:gd name="T2" fmla="*/ 1891073 w 10172266"/>
                  <a:gd name="T3" fmla="*/ 1844973 h 14815417"/>
                  <a:gd name="T4" fmla="*/ 1965899 w 10172266"/>
                  <a:gd name="T5" fmla="*/ 1936575 h 14815417"/>
                  <a:gd name="T6" fmla="*/ 2125529 w 10172266"/>
                  <a:gd name="T7" fmla="*/ 1937708 h 14815417"/>
                  <a:gd name="T8" fmla="*/ 2243890 w 10172266"/>
                  <a:gd name="T9" fmla="*/ 2140870 h 14815417"/>
                  <a:gd name="T10" fmla="*/ 2259535 w 10172266"/>
                  <a:gd name="T11" fmla="*/ 2346301 h 14815417"/>
                  <a:gd name="T12" fmla="*/ 2399756 w 10172266"/>
                  <a:gd name="T13" fmla="*/ 2477512 h 14815417"/>
                  <a:gd name="T14" fmla="*/ 2653621 w 10172266"/>
                  <a:gd name="T15" fmla="*/ 2592998 h 14815417"/>
                  <a:gd name="T16" fmla="*/ 2678112 w 10172266"/>
                  <a:gd name="T17" fmla="*/ 2693443 h 14815417"/>
                  <a:gd name="T18" fmla="*/ 2565419 w 10172266"/>
                  <a:gd name="T19" fmla="*/ 2728360 h 14815417"/>
                  <a:gd name="T20" fmla="*/ 2479707 w 10172266"/>
                  <a:gd name="T21" fmla="*/ 2874385 h 14815417"/>
                  <a:gd name="T22" fmla="*/ 2355905 w 10172266"/>
                  <a:gd name="T23" fmla="*/ 2798198 h 14815417"/>
                  <a:gd name="T24" fmla="*/ 2194007 w 10172266"/>
                  <a:gd name="T25" fmla="*/ 3021994 h 14815417"/>
                  <a:gd name="T26" fmla="*/ 1917831 w 10172266"/>
                  <a:gd name="T27" fmla="*/ 3136271 h 14815417"/>
                  <a:gd name="T28" fmla="*/ 1746412 w 10172266"/>
                  <a:gd name="T29" fmla="*/ 3312451 h 14815417"/>
                  <a:gd name="T30" fmla="*/ 1427378 w 10172266"/>
                  <a:gd name="T31" fmla="*/ 3664810 h 14815417"/>
                  <a:gd name="T32" fmla="*/ 1451188 w 10172266"/>
                  <a:gd name="T33" fmla="*/ 3850512 h 14815417"/>
                  <a:gd name="T34" fmla="*/ 1243325 w 10172266"/>
                  <a:gd name="T35" fmla="*/ 3900487 h 14815417"/>
                  <a:gd name="T36" fmla="*/ 1103584 w 10172266"/>
                  <a:gd name="T37" fmla="*/ 3764805 h 14815417"/>
                  <a:gd name="T38" fmla="*/ 1203582 w 10172266"/>
                  <a:gd name="T39" fmla="*/ 3588625 h 14815417"/>
                  <a:gd name="T40" fmla="*/ 998830 w 10172266"/>
                  <a:gd name="T41" fmla="*/ 3464824 h 14815417"/>
                  <a:gd name="T42" fmla="*/ 379810 w 10172266"/>
                  <a:gd name="T43" fmla="*/ 3493399 h 14815417"/>
                  <a:gd name="T44" fmla="*/ 256009 w 10172266"/>
                  <a:gd name="T45" fmla="*/ 2874383 h 14815417"/>
                  <a:gd name="T46" fmla="*/ 0 w 10172266"/>
                  <a:gd name="T47" fmla="*/ 2870986 h 14815417"/>
                  <a:gd name="T48" fmla="*/ 21025 w 10172266"/>
                  <a:gd name="T49" fmla="*/ 2662512 h 14815417"/>
                  <a:gd name="T50" fmla="*/ 189345 w 10172266"/>
                  <a:gd name="T51" fmla="*/ 2512504 h 14815417"/>
                  <a:gd name="T52" fmla="*/ 379813 w 10172266"/>
                  <a:gd name="T53" fmla="*/ 2369657 h 14815417"/>
                  <a:gd name="T54" fmla="*/ 598850 w 10172266"/>
                  <a:gd name="T55" fmla="*/ 2217285 h 14815417"/>
                  <a:gd name="T56" fmla="*/ 770270 w 10172266"/>
                  <a:gd name="T57" fmla="*/ 2164907 h 14815417"/>
                  <a:gd name="T58" fmla="*/ 967152 w 10172266"/>
                  <a:gd name="T59" fmla="*/ 2010141 h 14815417"/>
                  <a:gd name="T60" fmla="*/ 865501 w 10172266"/>
                  <a:gd name="T61" fmla="*/ 1864925 h 14815417"/>
                  <a:gd name="T62" fmla="*/ 1046447 w 10172266"/>
                  <a:gd name="T63" fmla="*/ 1669700 h 14815417"/>
                  <a:gd name="T64" fmla="*/ 1003590 w 10172266"/>
                  <a:gd name="T65" fmla="*/ 1550660 h 14815417"/>
                  <a:gd name="T66" fmla="*/ 1070254 w 10172266"/>
                  <a:gd name="T67" fmla="*/ 1379243 h 14815417"/>
                  <a:gd name="T68" fmla="*/ 832169 w 10172266"/>
                  <a:gd name="T69" fmla="*/ 1160207 h 14815417"/>
                  <a:gd name="T70" fmla="*/ 813123 w 10172266"/>
                  <a:gd name="T71" fmla="*/ 712616 h 14815417"/>
                  <a:gd name="T72" fmla="*/ 675034 w 10172266"/>
                  <a:gd name="T73" fmla="*/ 455490 h 14815417"/>
                  <a:gd name="T74" fmla="*/ 703605 w 10172266"/>
                  <a:gd name="T75" fmla="*/ 322166 h 14815417"/>
                  <a:gd name="T76" fmla="*/ 732174 w 10172266"/>
                  <a:gd name="T77" fmla="*/ 40437 h 14815417"/>
                  <a:gd name="T78" fmla="*/ 1626512 w 10172266"/>
                  <a:gd name="T79" fmla="*/ 0 h 14815417"/>
                  <a:gd name="T80" fmla="*/ 2047304 w 10172266"/>
                  <a:gd name="T81" fmla="*/ 1046611 h 14815417"/>
                  <a:gd name="T82" fmla="*/ 2018279 w 10172266"/>
                  <a:gd name="T83" fmla="*/ 1253174 h 14815417"/>
                  <a:gd name="T84" fmla="*/ 1957966 w 10172266"/>
                  <a:gd name="T85" fmla="*/ 1483095 h 14815417"/>
                  <a:gd name="T86" fmla="*/ 1841986 w 10172266"/>
                  <a:gd name="T87" fmla="*/ 1683352 h 1481541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0172266" h="14815417">
                    <a:moveTo>
                      <a:pt x="6996414" y="6393961"/>
                    </a:moveTo>
                    <a:lnTo>
                      <a:pt x="7182856" y="7007853"/>
                    </a:lnTo>
                    <a:lnTo>
                      <a:pt x="7467070" y="7355794"/>
                    </a:lnTo>
                    <a:lnTo>
                      <a:pt x="8073393" y="7360093"/>
                    </a:lnTo>
                    <a:lnTo>
                      <a:pt x="8522964" y="8131778"/>
                    </a:lnTo>
                    <a:lnTo>
                      <a:pt x="8582390" y="8912076"/>
                    </a:lnTo>
                    <a:lnTo>
                      <a:pt x="9114989" y="9410459"/>
                    </a:lnTo>
                    <a:lnTo>
                      <a:pt x="10079246" y="9849119"/>
                    </a:lnTo>
                    <a:lnTo>
                      <a:pt x="10172266" y="10230640"/>
                    </a:lnTo>
                    <a:lnTo>
                      <a:pt x="9744224" y="10363269"/>
                    </a:lnTo>
                    <a:lnTo>
                      <a:pt x="9418669" y="10917922"/>
                    </a:lnTo>
                    <a:lnTo>
                      <a:pt x="8948428" y="10628536"/>
                    </a:lnTo>
                    <a:lnTo>
                      <a:pt x="8333495" y="11478594"/>
                    </a:lnTo>
                    <a:lnTo>
                      <a:pt x="7284493" y="11912659"/>
                    </a:lnTo>
                    <a:lnTo>
                      <a:pt x="6633392" y="12581849"/>
                    </a:lnTo>
                    <a:lnTo>
                      <a:pt x="5421607" y="13920232"/>
                    </a:lnTo>
                    <a:lnTo>
                      <a:pt x="5512045" y="14625598"/>
                    </a:lnTo>
                    <a:lnTo>
                      <a:pt x="4722518" y="14815417"/>
                    </a:lnTo>
                    <a:lnTo>
                      <a:pt x="4191742" y="14300055"/>
                    </a:lnTo>
                    <a:lnTo>
                      <a:pt x="4571561" y="13630861"/>
                    </a:lnTo>
                    <a:lnTo>
                      <a:pt x="3793853" y="13160620"/>
                    </a:lnTo>
                    <a:lnTo>
                      <a:pt x="1442633" y="13269153"/>
                    </a:lnTo>
                    <a:lnTo>
                      <a:pt x="972399" y="10917914"/>
                    </a:lnTo>
                    <a:lnTo>
                      <a:pt x="0" y="10905013"/>
                    </a:lnTo>
                    <a:lnTo>
                      <a:pt x="79861" y="10113155"/>
                    </a:lnTo>
                    <a:lnTo>
                      <a:pt x="719190" y="9543373"/>
                    </a:lnTo>
                    <a:lnTo>
                      <a:pt x="1442641" y="9000786"/>
                    </a:lnTo>
                    <a:lnTo>
                      <a:pt x="2274610" y="8422026"/>
                    </a:lnTo>
                    <a:lnTo>
                      <a:pt x="2925715" y="8223078"/>
                    </a:lnTo>
                    <a:lnTo>
                      <a:pt x="3673532" y="7635222"/>
                    </a:lnTo>
                    <a:lnTo>
                      <a:pt x="3287431" y="7083642"/>
                    </a:lnTo>
                    <a:lnTo>
                      <a:pt x="3974717" y="6342107"/>
                    </a:lnTo>
                    <a:lnTo>
                      <a:pt x="3811934" y="5889950"/>
                    </a:lnTo>
                    <a:lnTo>
                      <a:pt x="4065143" y="5238848"/>
                    </a:lnTo>
                    <a:lnTo>
                      <a:pt x="3160825" y="4406875"/>
                    </a:lnTo>
                    <a:lnTo>
                      <a:pt x="3088483" y="2706765"/>
                    </a:lnTo>
                    <a:lnTo>
                      <a:pt x="2563980" y="1730112"/>
                    </a:lnTo>
                    <a:lnTo>
                      <a:pt x="2672502" y="1223698"/>
                    </a:lnTo>
                    <a:lnTo>
                      <a:pt x="2781017" y="153593"/>
                    </a:lnTo>
                    <a:lnTo>
                      <a:pt x="6177976" y="0"/>
                    </a:lnTo>
                    <a:lnTo>
                      <a:pt x="7776268" y="3975397"/>
                    </a:lnTo>
                    <a:lnTo>
                      <a:pt x="7666025" y="4759994"/>
                    </a:lnTo>
                    <a:lnTo>
                      <a:pt x="7436939" y="5633312"/>
                    </a:lnTo>
                    <a:lnTo>
                      <a:pt x="6996414" y="6393961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900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9" name="任意多边形 114"/>
              <p:cNvSpPr>
                <a:spLocks/>
              </p:cNvSpPr>
              <p:nvPr/>
            </p:nvSpPr>
            <p:spPr bwMode="auto">
              <a:xfrm>
                <a:off x="4812333" y="4036060"/>
                <a:ext cx="1400587" cy="1052195"/>
              </a:xfrm>
              <a:custGeom>
                <a:avLst/>
                <a:gdLst/>
                <a:ahLst/>
                <a:cxnLst/>
                <a:rect l="0" t="0" r="r" b="b"/>
                <a:pathLst>
                  <a:path w="17157070" h="12886678">
                    <a:moveTo>
                      <a:pt x="0" y="4521645"/>
                    </a:moveTo>
                    <a:lnTo>
                      <a:pt x="613837" y="6900003"/>
                    </a:lnTo>
                    <a:lnTo>
                      <a:pt x="1518338" y="7768153"/>
                    </a:lnTo>
                    <a:lnTo>
                      <a:pt x="1735898" y="8600077"/>
                    </a:lnTo>
                    <a:lnTo>
                      <a:pt x="3137400" y="9124637"/>
                    </a:lnTo>
                    <a:lnTo>
                      <a:pt x="3453963" y="10481128"/>
                    </a:lnTo>
                    <a:lnTo>
                      <a:pt x="4168520" y="11855697"/>
                    </a:lnTo>
                    <a:lnTo>
                      <a:pt x="4162343" y="12886678"/>
                    </a:lnTo>
                    <a:lnTo>
                      <a:pt x="4605215" y="12802514"/>
                    </a:lnTo>
                    <a:lnTo>
                      <a:pt x="4840336" y="12513132"/>
                    </a:lnTo>
                    <a:lnTo>
                      <a:pt x="6070201" y="12531224"/>
                    </a:lnTo>
                    <a:lnTo>
                      <a:pt x="6884082" y="11934372"/>
                    </a:lnTo>
                    <a:lnTo>
                      <a:pt x="7716051" y="12259931"/>
                    </a:lnTo>
                    <a:lnTo>
                      <a:pt x="8584189" y="12060979"/>
                    </a:lnTo>
                    <a:lnTo>
                      <a:pt x="9289552" y="12259931"/>
                    </a:lnTo>
                    <a:lnTo>
                      <a:pt x="10139605" y="11862031"/>
                    </a:lnTo>
                    <a:lnTo>
                      <a:pt x="10664108" y="12079067"/>
                    </a:lnTo>
                    <a:lnTo>
                      <a:pt x="11387555" y="11988637"/>
                    </a:lnTo>
                    <a:lnTo>
                      <a:pt x="11966315" y="12712092"/>
                    </a:lnTo>
                    <a:lnTo>
                      <a:pt x="12942975" y="12476963"/>
                    </a:lnTo>
                    <a:lnTo>
                      <a:pt x="13575992" y="12874863"/>
                    </a:lnTo>
                    <a:lnTo>
                      <a:pt x="13973888" y="12784430"/>
                    </a:lnTo>
                    <a:lnTo>
                      <a:pt x="14028146" y="12241839"/>
                    </a:lnTo>
                    <a:lnTo>
                      <a:pt x="13594073" y="12187582"/>
                    </a:lnTo>
                    <a:lnTo>
                      <a:pt x="13612161" y="11500303"/>
                    </a:lnTo>
                    <a:lnTo>
                      <a:pt x="14190925" y="11355616"/>
                    </a:lnTo>
                    <a:lnTo>
                      <a:pt x="13865366" y="10885371"/>
                    </a:lnTo>
                    <a:lnTo>
                      <a:pt x="14136664" y="10487475"/>
                    </a:lnTo>
                    <a:lnTo>
                      <a:pt x="14703435" y="10514571"/>
                    </a:lnTo>
                    <a:lnTo>
                      <a:pt x="14661163" y="10342787"/>
                    </a:lnTo>
                    <a:lnTo>
                      <a:pt x="14335608" y="10180012"/>
                    </a:lnTo>
                    <a:lnTo>
                      <a:pt x="14498387" y="9601248"/>
                    </a:lnTo>
                    <a:lnTo>
                      <a:pt x="13847278" y="8696934"/>
                    </a:lnTo>
                    <a:lnTo>
                      <a:pt x="13340864" y="7991571"/>
                    </a:lnTo>
                    <a:lnTo>
                      <a:pt x="13123831" y="6906393"/>
                    </a:lnTo>
                    <a:lnTo>
                      <a:pt x="13232349" y="6219119"/>
                    </a:lnTo>
                    <a:lnTo>
                      <a:pt x="12273778" y="6252280"/>
                    </a:lnTo>
                    <a:lnTo>
                      <a:pt x="12201432" y="5854380"/>
                    </a:lnTo>
                    <a:lnTo>
                      <a:pt x="12508887" y="5350985"/>
                    </a:lnTo>
                    <a:lnTo>
                      <a:pt x="13774933" y="4573269"/>
                    </a:lnTo>
                    <a:lnTo>
                      <a:pt x="15294184" y="4066854"/>
                    </a:lnTo>
                    <a:lnTo>
                      <a:pt x="15746333" y="4392409"/>
                    </a:lnTo>
                    <a:lnTo>
                      <a:pt x="16578306" y="4103027"/>
                    </a:lnTo>
                    <a:lnTo>
                      <a:pt x="17084732" y="4500935"/>
                    </a:lnTo>
                    <a:lnTo>
                      <a:pt x="17157070" y="3560444"/>
                    </a:lnTo>
                    <a:lnTo>
                      <a:pt x="16433615" y="3470014"/>
                    </a:lnTo>
                    <a:lnTo>
                      <a:pt x="16415865" y="2853862"/>
                    </a:lnTo>
                    <a:lnTo>
                      <a:pt x="15963191" y="2993318"/>
                    </a:lnTo>
                    <a:lnTo>
                      <a:pt x="14923009" y="1763435"/>
                    </a:lnTo>
                    <a:lnTo>
                      <a:pt x="14244644" y="325540"/>
                    </a:lnTo>
                    <a:lnTo>
                      <a:pt x="13367278" y="614945"/>
                    </a:lnTo>
                    <a:lnTo>
                      <a:pt x="12218563" y="623988"/>
                    </a:lnTo>
                    <a:lnTo>
                      <a:pt x="11323109" y="36169"/>
                    </a:lnTo>
                    <a:lnTo>
                      <a:pt x="10780410" y="488337"/>
                    </a:lnTo>
                    <a:lnTo>
                      <a:pt x="10038717" y="687288"/>
                    </a:lnTo>
                    <a:lnTo>
                      <a:pt x="9622651" y="81389"/>
                    </a:lnTo>
                    <a:lnTo>
                      <a:pt x="8672925" y="280344"/>
                    </a:lnTo>
                    <a:lnTo>
                      <a:pt x="7759379" y="0"/>
                    </a:lnTo>
                    <a:lnTo>
                      <a:pt x="6729494" y="443189"/>
                    </a:lnTo>
                    <a:lnTo>
                      <a:pt x="6493079" y="1012843"/>
                    </a:lnTo>
                    <a:lnTo>
                      <a:pt x="6710175" y="2161345"/>
                    </a:lnTo>
                    <a:lnTo>
                      <a:pt x="5290099" y="2134207"/>
                    </a:lnTo>
                    <a:lnTo>
                      <a:pt x="2314296" y="2369327"/>
                    </a:lnTo>
                    <a:lnTo>
                      <a:pt x="1334589" y="3174199"/>
                    </a:lnTo>
                    <a:lnTo>
                      <a:pt x="0" y="4521645"/>
                    </a:lnTo>
                    <a:close/>
                  </a:path>
                </a:pathLst>
              </a:custGeom>
              <a:solidFill>
                <a:srgbClr val="74BD43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0" name="任意多边形 115"/>
              <p:cNvSpPr>
                <a:spLocks/>
              </p:cNvSpPr>
              <p:nvPr/>
            </p:nvSpPr>
            <p:spPr bwMode="auto">
              <a:xfrm>
                <a:off x="1061349" y="4204335"/>
                <a:ext cx="1065678" cy="1160145"/>
              </a:xfrm>
              <a:custGeom>
                <a:avLst/>
                <a:gdLst>
                  <a:gd name="T0" fmla="*/ 610215 w 2165"/>
                  <a:gd name="T1" fmla="*/ 867849 h 2356"/>
                  <a:gd name="T2" fmla="*/ 666918 w 2165"/>
                  <a:gd name="T3" fmla="*/ 1036045 h 2356"/>
                  <a:gd name="T4" fmla="*/ 466843 w 2165"/>
                  <a:gd name="T5" fmla="*/ 978906 h 2356"/>
                  <a:gd name="T6" fmla="*/ 414444 w 2165"/>
                  <a:gd name="T7" fmla="*/ 874947 h 2356"/>
                  <a:gd name="T8" fmla="*/ 85749 w 2165"/>
                  <a:gd name="T9" fmla="*/ 789239 h 2356"/>
                  <a:gd name="T10" fmla="*/ 4766 w 2165"/>
                  <a:gd name="T11" fmla="*/ 826537 h 2356"/>
                  <a:gd name="T12" fmla="*/ 0 w 2165"/>
                  <a:gd name="T13" fmla="*/ 1017789 h 2356"/>
                  <a:gd name="T14" fmla="*/ 238190 w 2165"/>
                  <a:gd name="T15" fmla="*/ 1117782 h 2356"/>
                  <a:gd name="T16" fmla="*/ 257243 w 2165"/>
                  <a:gd name="T17" fmla="*/ 1370144 h 2356"/>
                  <a:gd name="T18" fmla="*/ 357280 w 2165"/>
                  <a:gd name="T19" fmla="*/ 1670119 h 2356"/>
                  <a:gd name="T20" fmla="*/ 400154 w 2165"/>
                  <a:gd name="T21" fmla="*/ 1812965 h 2356"/>
                  <a:gd name="T22" fmla="*/ 292304 w 2165"/>
                  <a:gd name="T23" fmla="*/ 1996277 h 2356"/>
                  <a:gd name="T24" fmla="*/ 540015 w 2165"/>
                  <a:gd name="T25" fmla="*/ 1981991 h 2356"/>
                  <a:gd name="T26" fmla="*/ 614518 w 2165"/>
                  <a:gd name="T27" fmla="*/ 2265306 h 2356"/>
                  <a:gd name="T28" fmla="*/ 766956 w 2165"/>
                  <a:gd name="T29" fmla="*/ 2274830 h 2356"/>
                  <a:gd name="T30" fmla="*/ 952739 w 2165"/>
                  <a:gd name="T31" fmla="*/ 2365299 h 2356"/>
                  <a:gd name="T32" fmla="*/ 1009903 w 2165"/>
                  <a:gd name="T33" fmla="*/ 2503384 h 2356"/>
                  <a:gd name="T34" fmla="*/ 771718 w 2165"/>
                  <a:gd name="T35" fmla="*/ 2831929 h 2356"/>
                  <a:gd name="T36" fmla="*/ 770098 w 2165"/>
                  <a:gd name="T37" fmla="*/ 3077228 h 2356"/>
                  <a:gd name="T38" fmla="*/ 1194094 w 2165"/>
                  <a:gd name="T39" fmla="*/ 2879544 h 2356"/>
                  <a:gd name="T40" fmla="*/ 1513260 w 2165"/>
                  <a:gd name="T41" fmla="*/ 2849389 h 2356"/>
                  <a:gd name="T42" fmla="*/ 1757794 w 2165"/>
                  <a:gd name="T43" fmla="*/ 2855736 h 2356"/>
                  <a:gd name="T44" fmla="*/ 2142066 w 2165"/>
                  <a:gd name="T45" fmla="*/ 3169997 h 2356"/>
                  <a:gd name="T46" fmla="*/ 2100779 w 2165"/>
                  <a:gd name="T47" fmla="*/ 3354108 h 2356"/>
                  <a:gd name="T48" fmla="*/ 2370719 w 2165"/>
                  <a:gd name="T49" fmla="*/ 3739792 h 2356"/>
                  <a:gd name="T50" fmla="*/ 2608902 w 2165"/>
                  <a:gd name="T51" fmla="*/ 3731869 h 2356"/>
                  <a:gd name="T52" fmla="*/ 2959820 w 2165"/>
                  <a:gd name="T53" fmla="*/ 1113016 h 2356"/>
                  <a:gd name="T54" fmla="*/ 3436938 w 2165"/>
                  <a:gd name="T55" fmla="*/ 1033503 h 2356"/>
                  <a:gd name="T56" fmla="*/ 3340126 w 2165"/>
                  <a:gd name="T57" fmla="*/ 413238 h 2356"/>
                  <a:gd name="T58" fmla="*/ 3090563 w 2165"/>
                  <a:gd name="T59" fmla="*/ 300724 h 2356"/>
                  <a:gd name="T60" fmla="*/ 2745757 w 2165"/>
                  <a:gd name="T61" fmla="*/ 0 h 2356"/>
                  <a:gd name="T62" fmla="*/ 2639556 w 2165"/>
                  <a:gd name="T63" fmla="*/ 131187 h 2356"/>
                  <a:gd name="T64" fmla="*/ 2503712 w 2165"/>
                  <a:gd name="T65" fmla="*/ 20629 h 2356"/>
                  <a:gd name="T66" fmla="*/ 2292074 w 2165"/>
                  <a:gd name="T67" fmla="*/ 23075 h 2356"/>
                  <a:gd name="T68" fmla="*/ 2214906 w 2165"/>
                  <a:gd name="T69" fmla="*/ 89622 h 2356"/>
                  <a:gd name="T70" fmla="*/ 2071192 w 2165"/>
                  <a:gd name="T71" fmla="*/ 30409 h 2356"/>
                  <a:gd name="T72" fmla="*/ 1918768 w 2165"/>
                  <a:gd name="T73" fmla="*/ 113536 h 2356"/>
                  <a:gd name="T74" fmla="*/ 1729255 w 2165"/>
                  <a:gd name="T75" fmla="*/ 88595 h 2356"/>
                  <a:gd name="T76" fmla="*/ 1648230 w 2165"/>
                  <a:gd name="T77" fmla="*/ 246426 h 2356"/>
                  <a:gd name="T78" fmla="*/ 1572011 w 2165"/>
                  <a:gd name="T79" fmla="*/ 351179 h 2356"/>
                  <a:gd name="T80" fmla="*/ 1643466 w 2165"/>
                  <a:gd name="T81" fmla="*/ 551163 h 2356"/>
                  <a:gd name="T82" fmla="*/ 1786377 w 2165"/>
                  <a:gd name="T83" fmla="*/ 617826 h 2356"/>
                  <a:gd name="T84" fmla="*/ 1938814 w 2165"/>
                  <a:gd name="T85" fmla="*/ 646395 h 2356"/>
                  <a:gd name="T86" fmla="*/ 2053143 w 2165"/>
                  <a:gd name="T87" fmla="*/ 551163 h 2356"/>
                  <a:gd name="T88" fmla="*/ 2157943 w 2165"/>
                  <a:gd name="T89" fmla="*/ 598778 h 2356"/>
                  <a:gd name="T90" fmla="*/ 2096015 w 2165"/>
                  <a:gd name="T91" fmla="*/ 722579 h 2356"/>
                  <a:gd name="T92" fmla="*/ 2191292 w 2165"/>
                  <a:gd name="T93" fmla="*/ 913044 h 2356"/>
                  <a:gd name="T94" fmla="*/ 1914995 w 2165"/>
                  <a:gd name="T95" fmla="*/ 979701 h 2356"/>
                  <a:gd name="T96" fmla="*/ 1891177 w 2165"/>
                  <a:gd name="T97" fmla="*/ 889232 h 2356"/>
                  <a:gd name="T98" fmla="*/ 2091252 w 2165"/>
                  <a:gd name="T99" fmla="*/ 803524 h 2356"/>
                  <a:gd name="T100" fmla="*/ 2015033 w 2165"/>
                  <a:gd name="T101" fmla="*/ 722578 h 2356"/>
                  <a:gd name="T102" fmla="*/ 1867359 w 2165"/>
                  <a:gd name="T103" fmla="*/ 736863 h 2356"/>
                  <a:gd name="T104" fmla="*/ 1714924 w 2165"/>
                  <a:gd name="T105" fmla="*/ 703536 h 2356"/>
                  <a:gd name="T106" fmla="*/ 1471977 w 2165"/>
                  <a:gd name="T107" fmla="*/ 608304 h 2356"/>
                  <a:gd name="T108" fmla="*/ 981317 w 2165"/>
                  <a:gd name="T109" fmla="*/ 398796 h 2356"/>
                  <a:gd name="T110" fmla="*/ 833647 w 2165"/>
                  <a:gd name="T111" fmla="*/ 422604 h 2356"/>
                  <a:gd name="T112" fmla="*/ 666918 w 2165"/>
                  <a:gd name="T113" fmla="*/ 408318 h 2356"/>
                  <a:gd name="T114" fmla="*/ 590700 w 2165"/>
                  <a:gd name="T115" fmla="*/ 608302 h 2356"/>
                  <a:gd name="T116" fmla="*/ 409678 w 2165"/>
                  <a:gd name="T117" fmla="*/ 679724 h 2356"/>
                  <a:gd name="T118" fmla="*/ 610215 w 2165"/>
                  <a:gd name="T119" fmla="*/ 867849 h 23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165" h="2356">
                    <a:moveTo>
                      <a:pt x="384" y="547"/>
                    </a:moveTo>
                    <a:lnTo>
                      <a:pt x="420" y="653"/>
                    </a:lnTo>
                    <a:lnTo>
                      <a:pt x="294" y="617"/>
                    </a:lnTo>
                    <a:lnTo>
                      <a:pt x="261" y="551"/>
                    </a:lnTo>
                    <a:lnTo>
                      <a:pt x="54" y="497"/>
                    </a:lnTo>
                    <a:lnTo>
                      <a:pt x="3" y="521"/>
                    </a:lnTo>
                    <a:lnTo>
                      <a:pt x="0" y="641"/>
                    </a:lnTo>
                    <a:lnTo>
                      <a:pt x="150" y="704"/>
                    </a:lnTo>
                    <a:lnTo>
                      <a:pt x="162" y="863"/>
                    </a:lnTo>
                    <a:lnTo>
                      <a:pt x="225" y="1052"/>
                    </a:lnTo>
                    <a:lnTo>
                      <a:pt x="252" y="1142"/>
                    </a:lnTo>
                    <a:lnTo>
                      <a:pt x="184" y="1258"/>
                    </a:lnTo>
                    <a:lnTo>
                      <a:pt x="340" y="1249"/>
                    </a:lnTo>
                    <a:lnTo>
                      <a:pt x="387" y="1427"/>
                    </a:lnTo>
                    <a:lnTo>
                      <a:pt x="483" y="1433"/>
                    </a:lnTo>
                    <a:lnTo>
                      <a:pt x="600" y="1490"/>
                    </a:lnTo>
                    <a:lnTo>
                      <a:pt x="636" y="1577"/>
                    </a:lnTo>
                    <a:lnTo>
                      <a:pt x="486" y="1784"/>
                    </a:lnTo>
                    <a:cubicBezTo>
                      <a:pt x="486" y="1836"/>
                      <a:pt x="485" y="1887"/>
                      <a:pt x="485" y="1939"/>
                    </a:cubicBezTo>
                    <a:lnTo>
                      <a:pt x="752" y="1814"/>
                    </a:lnTo>
                    <a:lnTo>
                      <a:pt x="953" y="1795"/>
                    </a:lnTo>
                    <a:lnTo>
                      <a:pt x="1107" y="1799"/>
                    </a:lnTo>
                    <a:lnTo>
                      <a:pt x="1349" y="1997"/>
                    </a:lnTo>
                    <a:lnTo>
                      <a:pt x="1323" y="2113"/>
                    </a:lnTo>
                    <a:lnTo>
                      <a:pt x="1493" y="2356"/>
                    </a:lnTo>
                    <a:lnTo>
                      <a:pt x="1643" y="2351"/>
                    </a:lnTo>
                    <a:lnTo>
                      <a:pt x="1864" y="701"/>
                    </a:lnTo>
                    <a:lnTo>
                      <a:pt x="2165" y="651"/>
                    </a:lnTo>
                    <a:lnTo>
                      <a:pt x="2104" y="260"/>
                    </a:lnTo>
                    <a:lnTo>
                      <a:pt x="1947" y="189"/>
                    </a:lnTo>
                    <a:lnTo>
                      <a:pt x="1730" y="0"/>
                    </a:lnTo>
                    <a:lnTo>
                      <a:pt x="1663" y="83"/>
                    </a:lnTo>
                    <a:lnTo>
                      <a:pt x="1577" y="13"/>
                    </a:lnTo>
                    <a:lnTo>
                      <a:pt x="1444" y="15"/>
                    </a:lnTo>
                    <a:lnTo>
                      <a:pt x="1395" y="56"/>
                    </a:lnTo>
                    <a:lnTo>
                      <a:pt x="1305" y="19"/>
                    </a:lnTo>
                    <a:lnTo>
                      <a:pt x="1209" y="72"/>
                    </a:lnTo>
                    <a:lnTo>
                      <a:pt x="1089" y="56"/>
                    </a:lnTo>
                    <a:lnTo>
                      <a:pt x="1038" y="155"/>
                    </a:lnTo>
                    <a:lnTo>
                      <a:pt x="990" y="221"/>
                    </a:lnTo>
                    <a:lnTo>
                      <a:pt x="1035" y="347"/>
                    </a:lnTo>
                    <a:lnTo>
                      <a:pt x="1125" y="389"/>
                    </a:lnTo>
                    <a:lnTo>
                      <a:pt x="1221" y="407"/>
                    </a:lnTo>
                    <a:lnTo>
                      <a:pt x="1293" y="347"/>
                    </a:lnTo>
                    <a:lnTo>
                      <a:pt x="1359" y="377"/>
                    </a:lnTo>
                    <a:lnTo>
                      <a:pt x="1320" y="455"/>
                    </a:lnTo>
                    <a:lnTo>
                      <a:pt x="1380" y="575"/>
                    </a:lnTo>
                    <a:lnTo>
                      <a:pt x="1206" y="617"/>
                    </a:lnTo>
                    <a:lnTo>
                      <a:pt x="1191" y="560"/>
                    </a:lnTo>
                    <a:lnTo>
                      <a:pt x="1317" y="506"/>
                    </a:lnTo>
                    <a:lnTo>
                      <a:pt x="1269" y="455"/>
                    </a:lnTo>
                    <a:lnTo>
                      <a:pt x="1176" y="464"/>
                    </a:lnTo>
                    <a:lnTo>
                      <a:pt x="1080" y="443"/>
                    </a:lnTo>
                    <a:lnTo>
                      <a:pt x="927" y="383"/>
                    </a:lnTo>
                    <a:lnTo>
                      <a:pt x="618" y="251"/>
                    </a:lnTo>
                    <a:lnTo>
                      <a:pt x="525" y="266"/>
                    </a:lnTo>
                    <a:lnTo>
                      <a:pt x="420" y="257"/>
                    </a:lnTo>
                    <a:lnTo>
                      <a:pt x="372" y="383"/>
                    </a:lnTo>
                    <a:lnTo>
                      <a:pt x="258" y="428"/>
                    </a:lnTo>
                    <a:lnTo>
                      <a:pt x="384" y="547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1" name="任意多边形 116"/>
              <p:cNvSpPr>
                <a:spLocks/>
              </p:cNvSpPr>
              <p:nvPr/>
            </p:nvSpPr>
            <p:spPr bwMode="auto">
              <a:xfrm>
                <a:off x="2488602" y="4070985"/>
                <a:ext cx="1421222" cy="1212215"/>
              </a:xfrm>
              <a:custGeom>
                <a:avLst/>
                <a:gdLst>
                  <a:gd name="T0" fmla="*/ 1155932 w 4477"/>
                  <a:gd name="T1" fmla="*/ 0 h 3818"/>
                  <a:gd name="T2" fmla="*/ 0 w 4477"/>
                  <a:gd name="T3" fmla="*/ 497666 h 3818"/>
                  <a:gd name="T4" fmla="*/ 1209770 w 4477"/>
                  <a:gd name="T5" fmla="*/ 1447800 h 3818"/>
                  <a:gd name="T6" fmla="*/ 1235166 w 4477"/>
                  <a:gd name="T7" fmla="*/ 1633535 h 3818"/>
                  <a:gd name="T8" fmla="*/ 1676486 w 4477"/>
                  <a:gd name="T9" fmla="*/ 2171696 h 3818"/>
                  <a:gd name="T10" fmla="*/ 2024148 w 4477"/>
                  <a:gd name="T11" fmla="*/ 2098668 h 3818"/>
                  <a:gd name="T12" fmla="*/ 2286081 w 4477"/>
                  <a:gd name="T13" fmla="*/ 2044692 h 3818"/>
                  <a:gd name="T14" fmla="*/ 2448006 w 4477"/>
                  <a:gd name="T15" fmla="*/ 2141530 h 3818"/>
                  <a:gd name="T16" fmla="*/ 2670254 w 4477"/>
                  <a:gd name="T17" fmla="*/ 2130416 h 3818"/>
                  <a:gd name="T18" fmla="*/ 2929015 w 4477"/>
                  <a:gd name="T19" fmla="*/ 2197092 h 3818"/>
                  <a:gd name="T20" fmla="*/ 3175077 w 4477"/>
                  <a:gd name="T21" fmla="*/ 2024055 h 3818"/>
                  <a:gd name="T22" fmla="*/ 3352877 w 4477"/>
                  <a:gd name="T23" fmla="*/ 2262181 h 3818"/>
                  <a:gd name="T24" fmla="*/ 3532265 w 4477"/>
                  <a:gd name="T25" fmla="*/ 2341555 h 3818"/>
                  <a:gd name="T26" fmla="*/ 3630687 w 4477"/>
                  <a:gd name="T27" fmla="*/ 2687631 h 3818"/>
                  <a:gd name="T28" fmla="*/ 3833889 w 4477"/>
                  <a:gd name="T29" fmla="*/ 2617778 h 3818"/>
                  <a:gd name="T30" fmla="*/ 3797351 w 4477"/>
                  <a:gd name="T31" fmla="*/ 3075550 h 3818"/>
                  <a:gd name="T32" fmla="*/ 4318074 w 4477"/>
                  <a:gd name="T33" fmla="*/ 2492368 h 3818"/>
                  <a:gd name="T34" fmla="*/ 3921210 w 4477"/>
                  <a:gd name="T35" fmla="*/ 695326 h 3818"/>
                  <a:gd name="T36" fmla="*/ 1186022 w 4477"/>
                  <a:gd name="T37" fmla="*/ 0 h 3818"/>
                  <a:gd name="T38" fmla="*/ 1155932 w 4477"/>
                  <a:gd name="T39" fmla="*/ 0 h 38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477" h="3818">
                    <a:moveTo>
                      <a:pt x="680" y="448"/>
                    </a:moveTo>
                    <a:lnTo>
                      <a:pt x="616" y="552"/>
                    </a:lnTo>
                    <a:lnTo>
                      <a:pt x="528" y="592"/>
                    </a:lnTo>
                    <a:lnTo>
                      <a:pt x="197" y="797"/>
                    </a:lnTo>
                    <a:lnTo>
                      <a:pt x="41" y="928"/>
                    </a:lnTo>
                    <a:lnTo>
                      <a:pt x="0" y="1032"/>
                    </a:lnTo>
                    <a:lnTo>
                      <a:pt x="120" y="1024"/>
                    </a:lnTo>
                    <a:lnTo>
                      <a:pt x="176" y="1056"/>
                    </a:lnTo>
                    <a:lnTo>
                      <a:pt x="152" y="1112"/>
                    </a:lnTo>
                    <a:lnTo>
                      <a:pt x="120" y="1184"/>
                    </a:lnTo>
                    <a:lnTo>
                      <a:pt x="240" y="1128"/>
                    </a:lnTo>
                    <a:lnTo>
                      <a:pt x="224" y="1008"/>
                    </a:lnTo>
                    <a:lnTo>
                      <a:pt x="272" y="920"/>
                    </a:lnTo>
                    <a:lnTo>
                      <a:pt x="232" y="800"/>
                    </a:lnTo>
                    <a:lnTo>
                      <a:pt x="336" y="824"/>
                    </a:lnTo>
                    <a:lnTo>
                      <a:pt x="392" y="864"/>
                    </a:lnTo>
                    <a:lnTo>
                      <a:pt x="400" y="984"/>
                    </a:lnTo>
                    <a:lnTo>
                      <a:pt x="488" y="936"/>
                    </a:lnTo>
                    <a:lnTo>
                      <a:pt x="560" y="936"/>
                    </a:lnTo>
                    <a:lnTo>
                      <a:pt x="632" y="968"/>
                    </a:lnTo>
                    <a:lnTo>
                      <a:pt x="696" y="960"/>
                    </a:lnTo>
                    <a:lnTo>
                      <a:pt x="776" y="984"/>
                    </a:lnTo>
                    <a:lnTo>
                      <a:pt x="832" y="984"/>
                    </a:lnTo>
                    <a:lnTo>
                      <a:pt x="816" y="912"/>
                    </a:lnTo>
                    <a:lnTo>
                      <a:pt x="656" y="904"/>
                    </a:lnTo>
                    <a:lnTo>
                      <a:pt x="552" y="888"/>
                    </a:lnTo>
                    <a:lnTo>
                      <a:pt x="512" y="800"/>
                    </a:lnTo>
                    <a:lnTo>
                      <a:pt x="480" y="760"/>
                    </a:lnTo>
                    <a:lnTo>
                      <a:pt x="456" y="704"/>
                    </a:lnTo>
                    <a:lnTo>
                      <a:pt x="520" y="640"/>
                    </a:lnTo>
                    <a:lnTo>
                      <a:pt x="648" y="600"/>
                    </a:lnTo>
                    <a:lnTo>
                      <a:pt x="768" y="648"/>
                    </a:lnTo>
                    <a:lnTo>
                      <a:pt x="832" y="680"/>
                    </a:lnTo>
                    <a:lnTo>
                      <a:pt x="816" y="616"/>
                    </a:lnTo>
                    <a:lnTo>
                      <a:pt x="760" y="552"/>
                    </a:lnTo>
                    <a:lnTo>
                      <a:pt x="864" y="552"/>
                    </a:lnTo>
                    <a:lnTo>
                      <a:pt x="920" y="608"/>
                    </a:lnTo>
                    <a:lnTo>
                      <a:pt x="912" y="680"/>
                    </a:lnTo>
                    <a:lnTo>
                      <a:pt x="952" y="720"/>
                    </a:lnTo>
                    <a:lnTo>
                      <a:pt x="1024" y="752"/>
                    </a:lnTo>
                    <a:lnTo>
                      <a:pt x="1080" y="720"/>
                    </a:lnTo>
                    <a:lnTo>
                      <a:pt x="1096" y="640"/>
                    </a:lnTo>
                    <a:lnTo>
                      <a:pt x="1184" y="584"/>
                    </a:lnTo>
                    <a:lnTo>
                      <a:pt x="1256" y="560"/>
                    </a:lnTo>
                    <a:lnTo>
                      <a:pt x="1360" y="616"/>
                    </a:lnTo>
                    <a:lnTo>
                      <a:pt x="1288" y="704"/>
                    </a:lnTo>
                    <a:lnTo>
                      <a:pt x="1200" y="784"/>
                    </a:lnTo>
                    <a:lnTo>
                      <a:pt x="1120" y="888"/>
                    </a:lnTo>
                    <a:lnTo>
                      <a:pt x="1048" y="1016"/>
                    </a:lnTo>
                    <a:lnTo>
                      <a:pt x="960" y="1000"/>
                    </a:lnTo>
                    <a:lnTo>
                      <a:pt x="920" y="1056"/>
                    </a:lnTo>
                    <a:lnTo>
                      <a:pt x="984" y="1128"/>
                    </a:lnTo>
                    <a:lnTo>
                      <a:pt x="992" y="1192"/>
                    </a:lnTo>
                    <a:lnTo>
                      <a:pt x="928" y="1264"/>
                    </a:lnTo>
                    <a:lnTo>
                      <a:pt x="896" y="1368"/>
                    </a:lnTo>
                    <a:lnTo>
                      <a:pt x="1008" y="1312"/>
                    </a:lnTo>
                    <a:lnTo>
                      <a:pt x="1080" y="1384"/>
                    </a:lnTo>
                    <a:lnTo>
                      <a:pt x="1040" y="1472"/>
                    </a:lnTo>
                    <a:lnTo>
                      <a:pt x="1144" y="1568"/>
                    </a:lnTo>
                    <a:lnTo>
                      <a:pt x="1176" y="1648"/>
                    </a:lnTo>
                    <a:lnTo>
                      <a:pt x="1208" y="1696"/>
                    </a:lnTo>
                    <a:lnTo>
                      <a:pt x="1296" y="1728"/>
                    </a:lnTo>
                    <a:lnTo>
                      <a:pt x="1280" y="1792"/>
                    </a:lnTo>
                    <a:lnTo>
                      <a:pt x="1384" y="1816"/>
                    </a:lnTo>
                    <a:lnTo>
                      <a:pt x="1312" y="1912"/>
                    </a:lnTo>
                    <a:lnTo>
                      <a:pt x="1128" y="2024"/>
                    </a:lnTo>
                    <a:lnTo>
                      <a:pt x="984" y="2072"/>
                    </a:lnTo>
                    <a:lnTo>
                      <a:pt x="946" y="2186"/>
                    </a:lnTo>
                    <a:lnTo>
                      <a:pt x="970" y="2368"/>
                    </a:lnTo>
                    <a:lnTo>
                      <a:pt x="1402" y="2894"/>
                    </a:lnTo>
                    <a:lnTo>
                      <a:pt x="1741" y="2822"/>
                    </a:lnTo>
                    <a:lnTo>
                      <a:pt x="1997" y="2769"/>
                    </a:lnTo>
                    <a:lnTo>
                      <a:pt x="2155" y="2864"/>
                    </a:lnTo>
                    <a:lnTo>
                      <a:pt x="2372" y="2853"/>
                    </a:lnTo>
                    <a:lnTo>
                      <a:pt x="2625" y="2918"/>
                    </a:lnTo>
                    <a:lnTo>
                      <a:pt x="2866" y="2749"/>
                    </a:lnTo>
                    <a:lnTo>
                      <a:pt x="3039" y="2982"/>
                    </a:lnTo>
                    <a:lnTo>
                      <a:pt x="3215" y="3060"/>
                    </a:lnTo>
                    <a:lnTo>
                      <a:pt x="3311" y="3399"/>
                    </a:lnTo>
                    <a:lnTo>
                      <a:pt x="3509" y="3331"/>
                    </a:lnTo>
                    <a:lnTo>
                      <a:pt x="3453" y="3818"/>
                    </a:lnTo>
                    <a:lnTo>
                      <a:pt x="3621" y="3669"/>
                    </a:lnTo>
                    <a:lnTo>
                      <a:pt x="3801" y="3534"/>
                    </a:lnTo>
                    <a:lnTo>
                      <a:pt x="4015" y="3385"/>
                    </a:lnTo>
                    <a:lnTo>
                      <a:pt x="4184" y="3329"/>
                    </a:lnTo>
                    <a:lnTo>
                      <a:pt x="4379" y="3184"/>
                    </a:lnTo>
                    <a:lnTo>
                      <a:pt x="4280" y="3041"/>
                    </a:lnTo>
                    <a:lnTo>
                      <a:pt x="4454" y="2849"/>
                    </a:lnTo>
                    <a:lnTo>
                      <a:pt x="4415" y="2734"/>
                    </a:lnTo>
                    <a:lnTo>
                      <a:pt x="4477" y="2566"/>
                    </a:lnTo>
                    <a:lnTo>
                      <a:pt x="4244" y="2348"/>
                    </a:lnTo>
                    <a:lnTo>
                      <a:pt x="4230" y="1913"/>
                    </a:lnTo>
                    <a:lnTo>
                      <a:pt x="4091" y="1662"/>
                    </a:lnTo>
                    <a:lnTo>
                      <a:pt x="4122" y="1533"/>
                    </a:lnTo>
                    <a:lnTo>
                      <a:pt x="4150" y="1254"/>
                    </a:lnTo>
                    <a:lnTo>
                      <a:pt x="4012" y="1090"/>
                    </a:lnTo>
                    <a:lnTo>
                      <a:pt x="3861" y="1082"/>
                    </a:lnTo>
                    <a:lnTo>
                      <a:pt x="3747" y="1152"/>
                    </a:lnTo>
                    <a:lnTo>
                      <a:pt x="3294" y="1127"/>
                    </a:lnTo>
                    <a:lnTo>
                      <a:pt x="3090" y="966"/>
                    </a:lnTo>
                    <a:lnTo>
                      <a:pt x="2717" y="761"/>
                    </a:lnTo>
                    <a:lnTo>
                      <a:pt x="2284" y="575"/>
                    </a:lnTo>
                    <a:lnTo>
                      <a:pt x="1960" y="382"/>
                    </a:lnTo>
                    <a:lnTo>
                      <a:pt x="1809" y="249"/>
                    </a:lnTo>
                    <a:lnTo>
                      <a:pt x="1640" y="192"/>
                    </a:lnTo>
                    <a:lnTo>
                      <a:pt x="1568" y="88"/>
                    </a:lnTo>
                    <a:lnTo>
                      <a:pt x="1440" y="0"/>
                    </a:lnTo>
                    <a:lnTo>
                      <a:pt x="1224" y="0"/>
                    </a:lnTo>
                    <a:lnTo>
                      <a:pt x="1040" y="296"/>
                    </a:lnTo>
                    <a:lnTo>
                      <a:pt x="960" y="384"/>
                    </a:lnTo>
                    <a:lnTo>
                      <a:pt x="824" y="400"/>
                    </a:lnTo>
                    <a:lnTo>
                      <a:pt x="736" y="368"/>
                    </a:lnTo>
                    <a:lnTo>
                      <a:pt x="680" y="448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2" name="任意多边形 117"/>
              <p:cNvSpPr>
                <a:spLocks/>
              </p:cNvSpPr>
              <p:nvPr/>
            </p:nvSpPr>
            <p:spPr bwMode="auto">
              <a:xfrm>
                <a:off x="2591455" y="4479925"/>
                <a:ext cx="59681" cy="27940"/>
              </a:xfrm>
              <a:custGeom>
                <a:avLst/>
                <a:gdLst>
                  <a:gd name="T0" fmla="*/ 195587 w 188"/>
                  <a:gd name="T1" fmla="*/ 0 h 88"/>
                  <a:gd name="T2" fmla="*/ 0 w 188"/>
                  <a:gd name="T3" fmla="*/ 2919412 h 88"/>
                  <a:gd name="T4" fmla="*/ 3309938 w 188"/>
                  <a:gd name="T5" fmla="*/ 827669 h 88"/>
                  <a:gd name="T6" fmla="*/ 225678 w 188"/>
                  <a:gd name="T7" fmla="*/ 0 h 88"/>
                  <a:gd name="T8" fmla="*/ 195587 w 188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8" h="88">
                    <a:moveTo>
                      <a:pt x="32" y="32"/>
                    </a:moveTo>
                    <a:lnTo>
                      <a:pt x="0" y="60"/>
                    </a:lnTo>
                    <a:lnTo>
                      <a:pt x="64" y="88"/>
                    </a:lnTo>
                    <a:lnTo>
                      <a:pt x="108" y="60"/>
                    </a:lnTo>
                    <a:lnTo>
                      <a:pt x="188" y="12"/>
                    </a:lnTo>
                    <a:lnTo>
                      <a:pt x="152" y="12"/>
                    </a:lnTo>
                    <a:lnTo>
                      <a:pt x="76" y="0"/>
                    </a:lnTo>
                    <a:lnTo>
                      <a:pt x="48" y="0"/>
                    </a:lnTo>
                    <a:lnTo>
                      <a:pt x="32" y="32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3" name="任意多边形 10"/>
              <p:cNvSpPr>
                <a:spLocks/>
              </p:cNvSpPr>
              <p:nvPr/>
            </p:nvSpPr>
            <p:spPr bwMode="auto">
              <a:xfrm>
                <a:off x="2454317" y="4485005"/>
                <a:ext cx="71109" cy="97790"/>
              </a:xfrm>
              <a:custGeom>
                <a:avLst/>
                <a:gdLst>
                  <a:gd name="T0" fmla="*/ 195587 w 224"/>
                  <a:gd name="T1" fmla="*/ 0 h 308"/>
                  <a:gd name="T2" fmla="*/ 0 w 224"/>
                  <a:gd name="T3" fmla="*/ 2919412 h 308"/>
                  <a:gd name="T4" fmla="*/ 3309938 w 224"/>
                  <a:gd name="T5" fmla="*/ 827669 h 308"/>
                  <a:gd name="T6" fmla="*/ 225678 w 224"/>
                  <a:gd name="T7" fmla="*/ 0 h 308"/>
                  <a:gd name="T8" fmla="*/ 195587 w 224"/>
                  <a:gd name="T9" fmla="*/ 0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4" h="308">
                    <a:moveTo>
                      <a:pt x="28" y="72"/>
                    </a:moveTo>
                    <a:lnTo>
                      <a:pt x="0" y="108"/>
                    </a:lnTo>
                    <a:lnTo>
                      <a:pt x="140" y="226"/>
                    </a:lnTo>
                    <a:lnTo>
                      <a:pt x="180" y="216"/>
                    </a:lnTo>
                    <a:lnTo>
                      <a:pt x="224" y="200"/>
                    </a:lnTo>
                    <a:lnTo>
                      <a:pt x="224" y="308"/>
                    </a:lnTo>
                    <a:lnTo>
                      <a:pt x="140" y="224"/>
                    </a:lnTo>
                    <a:lnTo>
                      <a:pt x="140" y="132"/>
                    </a:lnTo>
                    <a:lnTo>
                      <a:pt x="164" y="80"/>
                    </a:lnTo>
                    <a:lnTo>
                      <a:pt x="200" y="36"/>
                    </a:lnTo>
                    <a:lnTo>
                      <a:pt x="180" y="4"/>
                    </a:lnTo>
                    <a:lnTo>
                      <a:pt x="132" y="0"/>
                    </a:lnTo>
                    <a:lnTo>
                      <a:pt x="108" y="36"/>
                    </a:lnTo>
                    <a:lnTo>
                      <a:pt x="80" y="52"/>
                    </a:lnTo>
                    <a:lnTo>
                      <a:pt x="28" y="72"/>
                    </a:lnTo>
                    <a:close/>
                  </a:path>
                </a:pathLst>
              </a:custGeom>
              <a:solidFill>
                <a:srgbClr val="C4B798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9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73" name="Oval 25"/>
            <p:cNvSpPr>
              <a:spLocks noChangeArrowheads="1"/>
            </p:cNvSpPr>
            <p:nvPr/>
          </p:nvSpPr>
          <p:spPr bwMode="gray">
            <a:xfrm>
              <a:off x="5301894" y="4769716"/>
              <a:ext cx="108821" cy="10882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9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gray">
            <a:xfrm>
              <a:off x="6030896" y="3302412"/>
              <a:ext cx="108821" cy="10882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9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82" name="Oval 25"/>
            <p:cNvSpPr>
              <a:spLocks noChangeArrowheads="1"/>
            </p:cNvSpPr>
            <p:nvPr/>
          </p:nvSpPr>
          <p:spPr bwMode="gray">
            <a:xfrm>
              <a:off x="4733148" y="3550455"/>
              <a:ext cx="108821" cy="10882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9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04" name="Oval 25">
              <a:extLst>
                <a:ext uri="{FF2B5EF4-FFF2-40B4-BE49-F238E27FC236}">
                  <a16:creationId xmlns:a16="http://schemas.microsoft.com/office/drawing/2014/main" id="{72799144-D809-5674-839B-838303C6AC2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57053" y="4629595"/>
              <a:ext cx="108821" cy="10882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9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06" name="Oval 25">
              <a:extLst>
                <a:ext uri="{FF2B5EF4-FFF2-40B4-BE49-F238E27FC236}">
                  <a16:creationId xmlns:a16="http://schemas.microsoft.com/office/drawing/2014/main" id="{72E3737D-0017-D475-6757-B8C7AB05A8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79547" y="3458106"/>
              <a:ext cx="108821" cy="10882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9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  <p:sp>
          <p:nvSpPr>
            <p:cNvPr id="108" name="Oval 25">
              <a:extLst>
                <a:ext uri="{FF2B5EF4-FFF2-40B4-BE49-F238E27FC236}">
                  <a16:creationId xmlns:a16="http://schemas.microsoft.com/office/drawing/2014/main" id="{22501E37-3524-5661-E545-02A88E27F98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978335" y="2925627"/>
              <a:ext cx="108821" cy="10882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sx="66000" sy="66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 sz="900" kern="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</p:grp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E32417A6-373B-4285-AEBE-6B67E1B4C8B5}"/>
              </a:ext>
            </a:extLst>
          </p:cNvPr>
          <p:cNvSpPr/>
          <p:nvPr/>
        </p:nvSpPr>
        <p:spPr>
          <a:xfrm>
            <a:off x="1564526" y="34188"/>
            <a:ext cx="9043393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B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ПРОИЗВОДСТВЕННЫЕ УЧАСТКИ АО «ЦТС» (15 ПУ)</a:t>
            </a:r>
          </a:p>
        </p:txBody>
      </p:sp>
      <p:sp>
        <p:nvSpPr>
          <p:cNvPr id="60" name="Oval 25">
            <a:extLst>
              <a:ext uri="{FF2B5EF4-FFF2-40B4-BE49-F238E27FC236}">
                <a16:creationId xmlns:a16="http://schemas.microsoft.com/office/drawing/2014/main" id="{51D4083E-9E82-464D-8E51-5FEFFEB068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72866" y="2648293"/>
            <a:ext cx="159557" cy="1002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62" name="肘形连接符 139">
            <a:extLst>
              <a:ext uri="{FF2B5EF4-FFF2-40B4-BE49-F238E27FC236}">
                <a16:creationId xmlns:a16="http://schemas.microsoft.com/office/drawing/2014/main" id="{70671CE0-2DE0-470C-B2F6-F9BF86B49341}"/>
              </a:ext>
            </a:extLst>
          </p:cNvPr>
          <p:cNvCxnSpPr>
            <a:cxnSpLocks/>
            <a:stCxn id="58" idx="2"/>
            <a:endCxn id="60" idx="0"/>
          </p:cNvCxnSpPr>
          <p:nvPr/>
        </p:nvCxnSpPr>
        <p:spPr>
          <a:xfrm rot="5400000">
            <a:off x="4370514" y="1834745"/>
            <a:ext cx="1395686" cy="231425"/>
          </a:xfrm>
          <a:prstGeom prst="bentConnector3">
            <a:avLst>
              <a:gd name="adj1" fmla="val 8596"/>
            </a:avLst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76" name="Oval 25">
            <a:extLst>
              <a:ext uri="{FF2B5EF4-FFF2-40B4-BE49-F238E27FC236}">
                <a16:creationId xmlns:a16="http://schemas.microsoft.com/office/drawing/2014/main" id="{3E1BDD9A-4368-4561-8165-482A6F96AD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06707" y="2248248"/>
            <a:ext cx="159557" cy="1002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83" name="圆角矩形 83">
            <a:extLst>
              <a:ext uri="{FF2B5EF4-FFF2-40B4-BE49-F238E27FC236}">
                <a16:creationId xmlns:a16="http://schemas.microsoft.com/office/drawing/2014/main" id="{9B45EB3B-61DA-42E6-A7A6-D455E5F038FE}"/>
              </a:ext>
            </a:extLst>
          </p:cNvPr>
          <p:cNvSpPr/>
          <p:nvPr/>
        </p:nvSpPr>
        <p:spPr>
          <a:xfrm>
            <a:off x="6273312" y="588917"/>
            <a:ext cx="1836951" cy="628546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68554" tIns="34277" rIns="68554" bIns="34277" anchor="ctr"/>
          <a:lstStyle/>
          <a:p>
            <a:pPr defTabSz="685280">
              <a:defRPr/>
            </a:pPr>
            <a:r>
              <a:rPr lang="en-US" altLang="zh-CN" sz="9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84" name="圆角矩形 45">
            <a:extLst>
              <a:ext uri="{FF2B5EF4-FFF2-40B4-BE49-F238E27FC236}">
                <a16:creationId xmlns:a16="http://schemas.microsoft.com/office/drawing/2014/main" id="{68233651-924D-4497-B935-8DC860D4F4AC}"/>
              </a:ext>
            </a:extLst>
          </p:cNvPr>
          <p:cNvSpPr/>
          <p:nvPr/>
        </p:nvSpPr>
        <p:spPr>
          <a:xfrm>
            <a:off x="6528735" y="352875"/>
            <a:ext cx="1338327" cy="38960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900" b="1" kern="0" dirty="0">
                <a:latin typeface="Century Gothic" panose="020B0502020202020204" pitchFamily="34" charset="0"/>
              </a:rPr>
              <a:t>Кокшетау</a:t>
            </a:r>
            <a:endParaRPr lang="en-US" altLang="zh-CN" sz="900" b="1" kern="0" dirty="0">
              <a:latin typeface="Century Gothic" panose="020B0502020202020204" pitchFamily="34" charset="0"/>
            </a:endParaRPr>
          </a:p>
        </p:txBody>
      </p:sp>
      <p:cxnSp>
        <p:nvCxnSpPr>
          <p:cNvPr id="85" name="肘形连接符 139">
            <a:extLst>
              <a:ext uri="{FF2B5EF4-FFF2-40B4-BE49-F238E27FC236}">
                <a16:creationId xmlns:a16="http://schemas.microsoft.com/office/drawing/2014/main" id="{24A0A21E-BDDA-4560-A98A-019A695D1CDB}"/>
              </a:ext>
            </a:extLst>
          </p:cNvPr>
          <p:cNvCxnSpPr>
            <a:cxnSpLocks/>
            <a:stCxn id="83" idx="2"/>
            <a:endCxn id="76" idx="0"/>
          </p:cNvCxnSpPr>
          <p:nvPr/>
        </p:nvCxnSpPr>
        <p:spPr>
          <a:xfrm rot="5400000">
            <a:off x="5573750" y="630214"/>
            <a:ext cx="1030785" cy="2205295"/>
          </a:xfrm>
          <a:prstGeom prst="bentConnector3">
            <a:avLst>
              <a:gd name="adj1" fmla="val 21663"/>
            </a:avLst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86" name="Text Box 16">
            <a:extLst>
              <a:ext uri="{FF2B5EF4-FFF2-40B4-BE49-F238E27FC236}">
                <a16:creationId xmlns:a16="http://schemas.microsoft.com/office/drawing/2014/main" id="{B35ADCB4-28CF-41A4-9343-65B1C558F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992" y="800689"/>
            <a:ext cx="1811795" cy="3029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Подъездных путей: 24</a:t>
            </a:r>
          </a:p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Протяженность: 10,8 км.</a:t>
            </a:r>
          </a:p>
        </p:txBody>
      </p:sp>
      <p:sp>
        <p:nvSpPr>
          <p:cNvPr id="88" name="Oval 25">
            <a:extLst>
              <a:ext uri="{FF2B5EF4-FFF2-40B4-BE49-F238E27FC236}">
                <a16:creationId xmlns:a16="http://schemas.microsoft.com/office/drawing/2014/main" id="{EFC89654-9620-47E3-8815-BCFBA669E5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31694" y="2415753"/>
            <a:ext cx="159557" cy="1002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90" name="圆角矩形 83">
            <a:extLst>
              <a:ext uri="{FF2B5EF4-FFF2-40B4-BE49-F238E27FC236}">
                <a16:creationId xmlns:a16="http://schemas.microsoft.com/office/drawing/2014/main" id="{9FAF15CC-66DB-4520-BBCC-8260E109810C}"/>
              </a:ext>
            </a:extLst>
          </p:cNvPr>
          <p:cNvSpPr/>
          <p:nvPr/>
        </p:nvSpPr>
        <p:spPr>
          <a:xfrm>
            <a:off x="172954" y="297985"/>
            <a:ext cx="1882131" cy="652797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68554" tIns="34277" rIns="68554" bIns="34277" anchor="ctr"/>
          <a:lstStyle/>
          <a:p>
            <a:pPr defTabSz="685280">
              <a:defRPr/>
            </a:pPr>
            <a:r>
              <a:rPr lang="en-US" altLang="zh-CN" sz="9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91" name="圆角矩形 45">
            <a:extLst>
              <a:ext uri="{FF2B5EF4-FFF2-40B4-BE49-F238E27FC236}">
                <a16:creationId xmlns:a16="http://schemas.microsoft.com/office/drawing/2014/main" id="{9606AF32-6D92-4B1C-B4FE-2362CF134847}"/>
              </a:ext>
            </a:extLst>
          </p:cNvPr>
          <p:cNvSpPr/>
          <p:nvPr/>
        </p:nvSpPr>
        <p:spPr>
          <a:xfrm>
            <a:off x="418471" y="61936"/>
            <a:ext cx="1367216" cy="38960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900" b="1" kern="0" dirty="0">
                <a:latin typeface="Century Gothic" panose="020B0502020202020204" pitchFamily="34" charset="0"/>
              </a:rPr>
              <a:t>Костанай</a:t>
            </a:r>
            <a:endParaRPr lang="en-US" altLang="zh-CN" sz="900" b="1" kern="0" dirty="0">
              <a:latin typeface="Century Gothic" panose="020B0502020202020204" pitchFamily="34" charset="0"/>
            </a:endParaRPr>
          </a:p>
        </p:txBody>
      </p:sp>
      <p:cxnSp>
        <p:nvCxnSpPr>
          <p:cNvPr id="92" name="肘形连接符 139">
            <a:extLst>
              <a:ext uri="{FF2B5EF4-FFF2-40B4-BE49-F238E27FC236}">
                <a16:creationId xmlns:a16="http://schemas.microsoft.com/office/drawing/2014/main" id="{BD5C2B32-3EF1-4AD2-B236-5D03E7CEF8F0}"/>
              </a:ext>
            </a:extLst>
          </p:cNvPr>
          <p:cNvCxnSpPr>
            <a:cxnSpLocks/>
            <a:stCxn id="91" idx="1"/>
            <a:endCxn id="88" idx="4"/>
          </p:cNvCxnSpPr>
          <p:nvPr/>
        </p:nvCxnSpPr>
        <p:spPr>
          <a:xfrm rot="10800000" flipH="1" flipV="1">
            <a:off x="418478" y="256737"/>
            <a:ext cx="3393001" cy="2259296"/>
          </a:xfrm>
          <a:prstGeom prst="bentConnector4">
            <a:avLst>
              <a:gd name="adj1" fmla="val -9732"/>
              <a:gd name="adj2" fmla="val 132884"/>
            </a:avLst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93" name="Text Box 16">
            <a:extLst>
              <a:ext uri="{FF2B5EF4-FFF2-40B4-BE49-F238E27FC236}">
                <a16:creationId xmlns:a16="http://schemas.microsoft.com/office/drawing/2014/main" id="{C5DBCCCD-CA8D-43F9-A8ED-09860848E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19" y="508753"/>
            <a:ext cx="1862949" cy="337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700" dirty="0">
                <a:latin typeface="Century Gothic" panose="020B0502020202020204" pitchFamily="34" charset="0"/>
                <a:cs typeface="Calibri" pitchFamily="34" charset="0"/>
              </a:rPr>
              <a:t>Подъездных путей: 48</a:t>
            </a:r>
          </a:p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700" dirty="0">
                <a:latin typeface="Century Gothic" panose="020B0502020202020204" pitchFamily="34" charset="0"/>
                <a:cs typeface="Calibri" pitchFamily="34" charset="0"/>
              </a:rPr>
              <a:t>Протяженность: 22,3 км.</a:t>
            </a:r>
            <a:endParaRPr lang="en-US" altLang="zh-CN" sz="700" dirty="0">
              <a:latin typeface="Century Gothic" panose="020B0502020202020204" pitchFamily="34" charset="0"/>
              <a:cs typeface="Calibri" pitchFamily="34" charset="0"/>
            </a:endParaRPr>
          </a:p>
        </p:txBody>
      </p:sp>
      <p:sp>
        <p:nvSpPr>
          <p:cNvPr id="100" name="圆角矩形 83">
            <a:extLst>
              <a:ext uri="{FF2B5EF4-FFF2-40B4-BE49-F238E27FC236}">
                <a16:creationId xmlns:a16="http://schemas.microsoft.com/office/drawing/2014/main" id="{DE434EC8-A18A-4895-977B-E5DA4E17B190}"/>
              </a:ext>
            </a:extLst>
          </p:cNvPr>
          <p:cNvSpPr/>
          <p:nvPr/>
        </p:nvSpPr>
        <p:spPr>
          <a:xfrm>
            <a:off x="8254381" y="610229"/>
            <a:ext cx="1808379" cy="627205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68554" tIns="34277" rIns="68554" bIns="34277" anchor="ctr"/>
          <a:lstStyle/>
          <a:p>
            <a:pPr defTabSz="685280">
              <a:defRPr/>
            </a:pPr>
            <a:r>
              <a:rPr lang="en-US" altLang="zh-CN" sz="9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01" name="圆角矩形 45">
            <a:extLst>
              <a:ext uri="{FF2B5EF4-FFF2-40B4-BE49-F238E27FC236}">
                <a16:creationId xmlns:a16="http://schemas.microsoft.com/office/drawing/2014/main" id="{79D4195B-5184-4833-809A-86D3F7ECEE01}"/>
              </a:ext>
            </a:extLst>
          </p:cNvPr>
          <p:cNvSpPr/>
          <p:nvPr/>
        </p:nvSpPr>
        <p:spPr>
          <a:xfrm>
            <a:off x="8578560" y="373523"/>
            <a:ext cx="1248581" cy="38960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900" b="1" kern="0" dirty="0">
                <a:latin typeface="Century Gothic" panose="020B0502020202020204" pitchFamily="34" charset="0"/>
              </a:rPr>
              <a:t>Павлодар</a:t>
            </a:r>
            <a:endParaRPr lang="en-US" altLang="zh-CN" sz="900" b="1" kern="0" dirty="0">
              <a:latin typeface="Century Gothic" panose="020B0502020202020204" pitchFamily="34" charset="0"/>
            </a:endParaRPr>
          </a:p>
        </p:txBody>
      </p:sp>
      <p:cxnSp>
        <p:nvCxnSpPr>
          <p:cNvPr id="102" name="肘形连接符 139">
            <a:extLst>
              <a:ext uri="{FF2B5EF4-FFF2-40B4-BE49-F238E27FC236}">
                <a16:creationId xmlns:a16="http://schemas.microsoft.com/office/drawing/2014/main" id="{297DE4EC-4D3E-41F3-BA8B-A78E7063275F}"/>
              </a:ext>
            </a:extLst>
          </p:cNvPr>
          <p:cNvCxnSpPr>
            <a:cxnSpLocks/>
            <a:stCxn id="100" idx="2"/>
            <a:endCxn id="108" idx="0"/>
          </p:cNvCxnSpPr>
          <p:nvPr/>
        </p:nvCxnSpPr>
        <p:spPr>
          <a:xfrm rot="5400000">
            <a:off x="7089034" y="494302"/>
            <a:ext cx="1326404" cy="2812671"/>
          </a:xfrm>
          <a:prstGeom prst="bentConnector3">
            <a:avLst>
              <a:gd name="adj1" fmla="val 20796"/>
            </a:avLst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110" name="Text Box 16">
            <a:extLst>
              <a:ext uri="{FF2B5EF4-FFF2-40B4-BE49-F238E27FC236}">
                <a16:creationId xmlns:a16="http://schemas.microsoft.com/office/drawing/2014/main" id="{E6C50D42-4AC5-49CC-88A6-DC52213C2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607" y="802165"/>
            <a:ext cx="1743943" cy="3029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Подъездных путей: 49</a:t>
            </a:r>
          </a:p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Протяженность: 25,2 км.</a:t>
            </a:r>
          </a:p>
        </p:txBody>
      </p:sp>
      <p:sp>
        <p:nvSpPr>
          <p:cNvPr id="111" name="圆角矩形 83">
            <a:extLst>
              <a:ext uri="{FF2B5EF4-FFF2-40B4-BE49-F238E27FC236}">
                <a16:creationId xmlns:a16="http://schemas.microsoft.com/office/drawing/2014/main" id="{2F666A53-CDD7-41D4-9B54-235878FBF261}"/>
              </a:ext>
            </a:extLst>
          </p:cNvPr>
          <p:cNvSpPr/>
          <p:nvPr/>
        </p:nvSpPr>
        <p:spPr>
          <a:xfrm>
            <a:off x="10203809" y="655368"/>
            <a:ext cx="1847039" cy="709413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68554" tIns="34277" rIns="68554" bIns="34277" anchor="ctr"/>
          <a:lstStyle/>
          <a:p>
            <a:pPr defTabSz="685280">
              <a:defRPr/>
            </a:pPr>
            <a:r>
              <a:rPr lang="en-US" altLang="zh-CN" sz="9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12" name="圆角矩形 45">
            <a:extLst>
              <a:ext uri="{FF2B5EF4-FFF2-40B4-BE49-F238E27FC236}">
                <a16:creationId xmlns:a16="http://schemas.microsoft.com/office/drawing/2014/main" id="{7428562B-EAB4-4608-8FF9-4FF6BB7C9C8A}"/>
              </a:ext>
            </a:extLst>
          </p:cNvPr>
          <p:cNvSpPr/>
          <p:nvPr/>
        </p:nvSpPr>
        <p:spPr>
          <a:xfrm>
            <a:off x="10508612" y="450914"/>
            <a:ext cx="1367216" cy="38960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900" b="1" kern="0" dirty="0">
                <a:latin typeface="Century Gothic" panose="020B0502020202020204" pitchFamily="34" charset="0"/>
              </a:rPr>
              <a:t>Караганды</a:t>
            </a:r>
            <a:endParaRPr lang="en-US" altLang="zh-CN" sz="900" b="1" kern="0" dirty="0">
              <a:latin typeface="Century Gothic" panose="020B0502020202020204" pitchFamily="34" charset="0"/>
            </a:endParaRPr>
          </a:p>
        </p:txBody>
      </p:sp>
      <p:cxnSp>
        <p:nvCxnSpPr>
          <p:cNvPr id="113" name="肘形连接符 139">
            <a:extLst>
              <a:ext uri="{FF2B5EF4-FFF2-40B4-BE49-F238E27FC236}">
                <a16:creationId xmlns:a16="http://schemas.microsoft.com/office/drawing/2014/main" id="{E926F284-9A3B-4981-A2B4-4AFB449C84F7}"/>
              </a:ext>
            </a:extLst>
          </p:cNvPr>
          <p:cNvCxnSpPr>
            <a:cxnSpLocks/>
            <a:stCxn id="111" idx="2"/>
            <a:endCxn id="82" idx="0"/>
          </p:cNvCxnSpPr>
          <p:nvPr/>
        </p:nvCxnSpPr>
        <p:spPr>
          <a:xfrm rot="5400000">
            <a:off x="7669444" y="-318256"/>
            <a:ext cx="1774848" cy="5140920"/>
          </a:xfrm>
          <a:prstGeom prst="bentConnector3">
            <a:avLst>
              <a:gd name="adj1" fmla="val 13507"/>
            </a:avLst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114" name="Text Box 16">
            <a:extLst>
              <a:ext uri="{FF2B5EF4-FFF2-40B4-BE49-F238E27FC236}">
                <a16:creationId xmlns:a16="http://schemas.microsoft.com/office/drawing/2014/main" id="{D515D95A-1F1C-4615-A163-83556BFB9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5859" y="912806"/>
            <a:ext cx="2030960" cy="3029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Подъездных путей: 29</a:t>
            </a:r>
          </a:p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Протяженность: 16,2 км.</a:t>
            </a:r>
          </a:p>
        </p:txBody>
      </p:sp>
      <p:sp>
        <p:nvSpPr>
          <p:cNvPr id="115" name="圆角矩形 83">
            <a:extLst>
              <a:ext uri="{FF2B5EF4-FFF2-40B4-BE49-F238E27FC236}">
                <a16:creationId xmlns:a16="http://schemas.microsoft.com/office/drawing/2014/main" id="{ADBACF3B-366A-4DAC-A16A-7308E864AB18}"/>
              </a:ext>
            </a:extLst>
          </p:cNvPr>
          <p:cNvSpPr/>
          <p:nvPr/>
        </p:nvSpPr>
        <p:spPr>
          <a:xfrm>
            <a:off x="9817252" y="1882650"/>
            <a:ext cx="2241841" cy="666479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68554" tIns="34277" rIns="68554" bIns="34277" anchor="ctr"/>
          <a:lstStyle/>
          <a:p>
            <a:pPr defTabSz="685280">
              <a:defRPr/>
            </a:pPr>
            <a:r>
              <a:rPr lang="en-US" altLang="zh-CN" sz="9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16" name="圆角矩形 45">
            <a:extLst>
              <a:ext uri="{FF2B5EF4-FFF2-40B4-BE49-F238E27FC236}">
                <a16:creationId xmlns:a16="http://schemas.microsoft.com/office/drawing/2014/main" id="{B538D707-DCDD-4195-9935-32DED7674F24}"/>
              </a:ext>
            </a:extLst>
          </p:cNvPr>
          <p:cNvSpPr/>
          <p:nvPr/>
        </p:nvSpPr>
        <p:spPr>
          <a:xfrm>
            <a:off x="10062760" y="1646602"/>
            <a:ext cx="1750805" cy="38960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900" b="1" kern="0" dirty="0">
                <a:latin typeface="Century Gothic" panose="020B0502020202020204" pitchFamily="34" charset="0"/>
              </a:rPr>
              <a:t>Защита</a:t>
            </a:r>
            <a:endParaRPr lang="en-US" altLang="zh-CN" sz="900" b="1" kern="0" dirty="0">
              <a:latin typeface="Century Gothic" panose="020B0502020202020204" pitchFamily="34" charset="0"/>
            </a:endParaRPr>
          </a:p>
        </p:txBody>
      </p:sp>
      <p:cxnSp>
        <p:nvCxnSpPr>
          <p:cNvPr id="117" name="肘形连接符 139">
            <a:extLst>
              <a:ext uri="{FF2B5EF4-FFF2-40B4-BE49-F238E27FC236}">
                <a16:creationId xmlns:a16="http://schemas.microsoft.com/office/drawing/2014/main" id="{B5B88D53-C7ED-4574-BCFD-085B695AE10A}"/>
              </a:ext>
            </a:extLst>
          </p:cNvPr>
          <p:cNvCxnSpPr>
            <a:cxnSpLocks/>
            <a:stCxn id="115" idx="1"/>
            <a:endCxn id="79" idx="6"/>
          </p:cNvCxnSpPr>
          <p:nvPr/>
        </p:nvCxnSpPr>
        <p:spPr>
          <a:xfrm rot="10800000" flipV="1">
            <a:off x="7968988" y="2215889"/>
            <a:ext cx="1848265" cy="74530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118" name="Text Box 16">
            <a:extLst>
              <a:ext uri="{FF2B5EF4-FFF2-40B4-BE49-F238E27FC236}">
                <a16:creationId xmlns:a16="http://schemas.microsoft.com/office/drawing/2014/main" id="{64C0EC93-FA05-45CC-B3AB-311376CE1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3093" y="2124512"/>
            <a:ext cx="2030960" cy="3029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Подъездных путей: 26</a:t>
            </a:r>
          </a:p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Протяженность: 8,9 км.</a:t>
            </a:r>
          </a:p>
        </p:txBody>
      </p:sp>
      <p:sp>
        <p:nvSpPr>
          <p:cNvPr id="155" name="Oval 25">
            <a:extLst>
              <a:ext uri="{FF2B5EF4-FFF2-40B4-BE49-F238E27FC236}">
                <a16:creationId xmlns:a16="http://schemas.microsoft.com/office/drawing/2014/main" id="{389D2B12-39B9-4755-9EA8-4B04C36FC7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20808" y="3058470"/>
            <a:ext cx="159557" cy="1002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56" name="圆角矩形 83">
            <a:extLst>
              <a:ext uri="{FF2B5EF4-FFF2-40B4-BE49-F238E27FC236}">
                <a16:creationId xmlns:a16="http://schemas.microsoft.com/office/drawing/2014/main" id="{783B2506-4D72-4813-BBE5-53B75D56345E}"/>
              </a:ext>
            </a:extLst>
          </p:cNvPr>
          <p:cNvSpPr/>
          <p:nvPr/>
        </p:nvSpPr>
        <p:spPr>
          <a:xfrm>
            <a:off x="10084827" y="3132889"/>
            <a:ext cx="1956591" cy="625492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68554" tIns="34277" rIns="68554" bIns="34277" anchor="ctr"/>
          <a:lstStyle/>
          <a:p>
            <a:pPr defTabSz="685280">
              <a:defRPr/>
            </a:pPr>
            <a:r>
              <a:rPr lang="en-US" altLang="zh-CN" sz="9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57" name="圆角矩形 45">
            <a:extLst>
              <a:ext uri="{FF2B5EF4-FFF2-40B4-BE49-F238E27FC236}">
                <a16:creationId xmlns:a16="http://schemas.microsoft.com/office/drawing/2014/main" id="{8F6DC10B-DDDF-4FD9-8407-D7E45EEDD598}"/>
              </a:ext>
            </a:extLst>
          </p:cNvPr>
          <p:cNvSpPr/>
          <p:nvPr/>
        </p:nvSpPr>
        <p:spPr>
          <a:xfrm>
            <a:off x="10236528" y="2896847"/>
            <a:ext cx="1750805" cy="38960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900" b="1" kern="0" dirty="0">
                <a:latin typeface="Century Gothic" panose="020B0502020202020204" pitchFamily="34" charset="0"/>
              </a:rPr>
              <a:t>Семей</a:t>
            </a:r>
            <a:endParaRPr lang="en-US" altLang="zh-CN" sz="900" b="1" kern="0" dirty="0">
              <a:latin typeface="Century Gothic" panose="020B0502020202020204" pitchFamily="34" charset="0"/>
            </a:endParaRPr>
          </a:p>
        </p:txBody>
      </p:sp>
      <p:sp>
        <p:nvSpPr>
          <p:cNvPr id="158" name="Text Box 16">
            <a:extLst>
              <a:ext uri="{FF2B5EF4-FFF2-40B4-BE49-F238E27FC236}">
                <a16:creationId xmlns:a16="http://schemas.microsoft.com/office/drawing/2014/main" id="{A7A1E335-6A0F-44E2-8341-0ABDBFA60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2508" y="3334106"/>
            <a:ext cx="2030960" cy="3029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Подъездных путей: 22</a:t>
            </a:r>
          </a:p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Протяженность: 14,3 км.</a:t>
            </a:r>
          </a:p>
        </p:txBody>
      </p:sp>
      <p:cxnSp>
        <p:nvCxnSpPr>
          <p:cNvPr id="159" name="肘形连接符 139">
            <a:extLst>
              <a:ext uri="{FF2B5EF4-FFF2-40B4-BE49-F238E27FC236}">
                <a16:creationId xmlns:a16="http://schemas.microsoft.com/office/drawing/2014/main" id="{DB2A371E-841D-4940-8178-3CB10D249C38}"/>
              </a:ext>
            </a:extLst>
          </p:cNvPr>
          <p:cNvCxnSpPr>
            <a:cxnSpLocks/>
            <a:stCxn id="156" idx="1"/>
            <a:endCxn id="155" idx="4"/>
          </p:cNvCxnSpPr>
          <p:nvPr/>
        </p:nvCxnSpPr>
        <p:spPr>
          <a:xfrm rot="10800000">
            <a:off x="7100587" y="3158758"/>
            <a:ext cx="2984232" cy="286885"/>
          </a:xfrm>
          <a:prstGeom prst="bentConnector2">
            <a:avLst/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160" name="圆角矩形 83">
            <a:extLst>
              <a:ext uri="{FF2B5EF4-FFF2-40B4-BE49-F238E27FC236}">
                <a16:creationId xmlns:a16="http://schemas.microsoft.com/office/drawing/2014/main" id="{4D44D23C-5C46-4CD0-870C-D5636DF50092}"/>
              </a:ext>
            </a:extLst>
          </p:cNvPr>
          <p:cNvSpPr/>
          <p:nvPr/>
        </p:nvSpPr>
        <p:spPr>
          <a:xfrm>
            <a:off x="7943035" y="3994428"/>
            <a:ext cx="2086147" cy="608249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68554" tIns="34277" rIns="68554" bIns="34277" anchor="ctr"/>
          <a:lstStyle/>
          <a:p>
            <a:pPr defTabSz="685280">
              <a:defRPr/>
            </a:pPr>
            <a:r>
              <a:rPr lang="en-US" altLang="zh-CN" sz="9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61" name="圆角矩形 45">
            <a:extLst>
              <a:ext uri="{FF2B5EF4-FFF2-40B4-BE49-F238E27FC236}">
                <a16:creationId xmlns:a16="http://schemas.microsoft.com/office/drawing/2014/main" id="{6EEF205D-C663-4947-B1AA-BCA5DA9DC315}"/>
              </a:ext>
            </a:extLst>
          </p:cNvPr>
          <p:cNvSpPr/>
          <p:nvPr/>
        </p:nvSpPr>
        <p:spPr>
          <a:xfrm>
            <a:off x="8188551" y="3758380"/>
            <a:ext cx="1750805" cy="38960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900" b="1" kern="0" dirty="0">
                <a:latin typeface="Century Gothic" panose="020B0502020202020204" pitchFamily="34" charset="0"/>
              </a:rPr>
              <a:t>Алматы</a:t>
            </a:r>
            <a:endParaRPr lang="en-US" altLang="zh-CN" sz="900" b="1" kern="0" dirty="0">
              <a:latin typeface="Century Gothic" panose="020B0502020202020204" pitchFamily="34" charset="0"/>
            </a:endParaRPr>
          </a:p>
        </p:txBody>
      </p:sp>
      <p:sp>
        <p:nvSpPr>
          <p:cNvPr id="162" name="Text Box 16">
            <a:extLst>
              <a:ext uri="{FF2B5EF4-FFF2-40B4-BE49-F238E27FC236}">
                <a16:creationId xmlns:a16="http://schemas.microsoft.com/office/drawing/2014/main" id="{C4CADC45-D23E-43C8-BF66-98A672788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0499" y="4196499"/>
            <a:ext cx="2030960" cy="3029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Подъездных путей: 47</a:t>
            </a:r>
          </a:p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Протяженность: 20,7 км.</a:t>
            </a:r>
          </a:p>
        </p:txBody>
      </p:sp>
      <p:cxnSp>
        <p:nvCxnSpPr>
          <p:cNvPr id="163" name="肘形连接符 139">
            <a:extLst>
              <a:ext uri="{FF2B5EF4-FFF2-40B4-BE49-F238E27FC236}">
                <a16:creationId xmlns:a16="http://schemas.microsoft.com/office/drawing/2014/main" id="{E35CFC09-1449-44EC-B897-E605E68C06DF}"/>
              </a:ext>
            </a:extLst>
          </p:cNvPr>
          <p:cNvCxnSpPr>
            <a:cxnSpLocks/>
            <a:stCxn id="160" idx="1"/>
            <a:endCxn id="73" idx="4"/>
          </p:cNvCxnSpPr>
          <p:nvPr/>
        </p:nvCxnSpPr>
        <p:spPr>
          <a:xfrm rot="10800000" flipV="1">
            <a:off x="6820323" y="4298552"/>
            <a:ext cx="1122721" cy="64927"/>
          </a:xfrm>
          <a:prstGeom prst="bentConnector4">
            <a:avLst>
              <a:gd name="adj1" fmla="val 46447"/>
              <a:gd name="adj2" fmla="val 820497"/>
            </a:avLst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164" name="Oval 25">
            <a:extLst>
              <a:ext uri="{FF2B5EF4-FFF2-40B4-BE49-F238E27FC236}">
                <a16:creationId xmlns:a16="http://schemas.microsoft.com/office/drawing/2014/main" id="{51FDE696-4CE5-45CA-92A9-F4FEF8A27B3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634532" y="4428180"/>
            <a:ext cx="159557" cy="1002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65" name="圆角矩形 83">
            <a:extLst>
              <a:ext uri="{FF2B5EF4-FFF2-40B4-BE49-F238E27FC236}">
                <a16:creationId xmlns:a16="http://schemas.microsoft.com/office/drawing/2014/main" id="{61923596-3D9B-4E14-8F43-A59F8CF7348A}"/>
              </a:ext>
            </a:extLst>
          </p:cNvPr>
          <p:cNvSpPr/>
          <p:nvPr/>
        </p:nvSpPr>
        <p:spPr>
          <a:xfrm>
            <a:off x="9732745" y="5405956"/>
            <a:ext cx="2241841" cy="618829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68554" tIns="34277" rIns="68554" bIns="34277" anchor="ctr"/>
          <a:lstStyle/>
          <a:p>
            <a:pPr defTabSz="685280">
              <a:defRPr/>
            </a:pPr>
            <a:r>
              <a:rPr lang="en-US" altLang="zh-CN" sz="9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66" name="圆角矩形 45">
            <a:extLst>
              <a:ext uri="{FF2B5EF4-FFF2-40B4-BE49-F238E27FC236}">
                <a16:creationId xmlns:a16="http://schemas.microsoft.com/office/drawing/2014/main" id="{CA246E08-7D0E-43AB-8BC1-73EDEA622F1B}"/>
              </a:ext>
            </a:extLst>
          </p:cNvPr>
          <p:cNvSpPr/>
          <p:nvPr/>
        </p:nvSpPr>
        <p:spPr>
          <a:xfrm>
            <a:off x="9978254" y="5169908"/>
            <a:ext cx="1750805" cy="38960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900" b="1" kern="0" dirty="0">
                <a:latin typeface="Century Gothic" panose="020B0502020202020204" pitchFamily="34" charset="0"/>
              </a:rPr>
              <a:t>Тараз</a:t>
            </a:r>
            <a:endParaRPr lang="en-US" altLang="zh-CN" sz="900" b="1" kern="0" dirty="0">
              <a:latin typeface="Century Gothic" panose="020B0502020202020204" pitchFamily="34" charset="0"/>
            </a:endParaRPr>
          </a:p>
        </p:txBody>
      </p:sp>
      <p:sp>
        <p:nvSpPr>
          <p:cNvPr id="167" name="Text Box 16">
            <a:extLst>
              <a:ext uri="{FF2B5EF4-FFF2-40B4-BE49-F238E27FC236}">
                <a16:creationId xmlns:a16="http://schemas.microsoft.com/office/drawing/2014/main" id="{15A9F4DD-5A6A-4B17-829F-0B8D388D6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537" y="5608026"/>
            <a:ext cx="2030960" cy="3029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Подъездных путей: 38</a:t>
            </a:r>
          </a:p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Протяженность: 30,1 км.</a:t>
            </a:r>
          </a:p>
        </p:txBody>
      </p:sp>
      <p:cxnSp>
        <p:nvCxnSpPr>
          <p:cNvPr id="168" name="肘形连接符 139">
            <a:extLst>
              <a:ext uri="{FF2B5EF4-FFF2-40B4-BE49-F238E27FC236}">
                <a16:creationId xmlns:a16="http://schemas.microsoft.com/office/drawing/2014/main" id="{0E6934BC-A2AE-427E-AEB5-01D144416CE4}"/>
              </a:ext>
            </a:extLst>
          </p:cNvPr>
          <p:cNvCxnSpPr>
            <a:cxnSpLocks/>
            <a:stCxn id="166" idx="0"/>
            <a:endCxn id="164" idx="4"/>
          </p:cNvCxnSpPr>
          <p:nvPr/>
        </p:nvCxnSpPr>
        <p:spPr>
          <a:xfrm rot="16200000" flipV="1">
            <a:off x="7963260" y="2279518"/>
            <a:ext cx="641448" cy="5139345"/>
          </a:xfrm>
          <a:prstGeom prst="bentConnector3">
            <a:avLst>
              <a:gd name="adj1" fmla="val 22677"/>
            </a:avLst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169" name="Oval 25">
            <a:extLst>
              <a:ext uri="{FF2B5EF4-FFF2-40B4-BE49-F238E27FC236}">
                <a16:creationId xmlns:a16="http://schemas.microsoft.com/office/drawing/2014/main" id="{AA2767F8-39E5-4A9B-965B-05C6434E3464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76150" y="4738432"/>
            <a:ext cx="159557" cy="1002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170" name="圆角矩形 83">
            <a:extLst>
              <a:ext uri="{FF2B5EF4-FFF2-40B4-BE49-F238E27FC236}">
                <a16:creationId xmlns:a16="http://schemas.microsoft.com/office/drawing/2014/main" id="{D1A0143C-43A1-4ACA-B291-31907721AC78}"/>
              </a:ext>
            </a:extLst>
          </p:cNvPr>
          <p:cNvSpPr/>
          <p:nvPr/>
        </p:nvSpPr>
        <p:spPr>
          <a:xfrm>
            <a:off x="7203296" y="5321232"/>
            <a:ext cx="2241841" cy="618761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68554" tIns="34277" rIns="68554" bIns="34277" anchor="ctr"/>
          <a:lstStyle/>
          <a:p>
            <a:pPr defTabSz="685280">
              <a:defRPr/>
            </a:pPr>
            <a:r>
              <a:rPr lang="en-US" altLang="zh-CN" sz="9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71" name="圆角矩形 45">
            <a:extLst>
              <a:ext uri="{FF2B5EF4-FFF2-40B4-BE49-F238E27FC236}">
                <a16:creationId xmlns:a16="http://schemas.microsoft.com/office/drawing/2014/main" id="{F15EF529-8E02-40E0-BA30-482B793BD526}"/>
              </a:ext>
            </a:extLst>
          </p:cNvPr>
          <p:cNvSpPr/>
          <p:nvPr/>
        </p:nvSpPr>
        <p:spPr>
          <a:xfrm>
            <a:off x="7448804" y="5085184"/>
            <a:ext cx="1750805" cy="38960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900" b="1" kern="0" dirty="0">
                <a:latin typeface="Century Gothic" panose="020B0502020202020204" pitchFamily="34" charset="0"/>
              </a:rPr>
              <a:t>Шымкент</a:t>
            </a:r>
            <a:endParaRPr lang="en-US" altLang="zh-CN" sz="900" b="1" kern="0" dirty="0">
              <a:latin typeface="Century Gothic" panose="020B0502020202020204" pitchFamily="34" charset="0"/>
            </a:endParaRPr>
          </a:p>
        </p:txBody>
      </p:sp>
      <p:sp>
        <p:nvSpPr>
          <p:cNvPr id="172" name="Text Box 16">
            <a:extLst>
              <a:ext uri="{FF2B5EF4-FFF2-40B4-BE49-F238E27FC236}">
                <a16:creationId xmlns:a16="http://schemas.microsoft.com/office/drawing/2014/main" id="{05C735D0-E67F-4027-BDBA-BF62E8AB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624" y="5512720"/>
            <a:ext cx="2030960" cy="3029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Подъездных путей: 34</a:t>
            </a:r>
          </a:p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Протяженность: 21,8 км.</a:t>
            </a:r>
          </a:p>
        </p:txBody>
      </p:sp>
      <p:cxnSp>
        <p:nvCxnSpPr>
          <p:cNvPr id="173" name="肘形连接符 139">
            <a:extLst>
              <a:ext uri="{FF2B5EF4-FFF2-40B4-BE49-F238E27FC236}">
                <a16:creationId xmlns:a16="http://schemas.microsoft.com/office/drawing/2014/main" id="{C16B664E-303E-4D88-9BCF-848B0FE6F967}"/>
              </a:ext>
            </a:extLst>
          </p:cNvPr>
          <p:cNvCxnSpPr>
            <a:cxnSpLocks/>
            <a:stCxn id="171" idx="0"/>
            <a:endCxn id="169" idx="4"/>
          </p:cNvCxnSpPr>
          <p:nvPr/>
        </p:nvCxnSpPr>
        <p:spPr>
          <a:xfrm rot="16200000" flipV="1">
            <a:off x="6466832" y="3227815"/>
            <a:ext cx="246472" cy="346827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179" name="圆角矩形 83">
            <a:extLst>
              <a:ext uri="{FF2B5EF4-FFF2-40B4-BE49-F238E27FC236}">
                <a16:creationId xmlns:a16="http://schemas.microsoft.com/office/drawing/2014/main" id="{E510016B-9C48-458B-94AC-BAAF99A4C5EF}"/>
              </a:ext>
            </a:extLst>
          </p:cNvPr>
          <p:cNvSpPr/>
          <p:nvPr/>
        </p:nvSpPr>
        <p:spPr>
          <a:xfrm>
            <a:off x="4540666" y="5450253"/>
            <a:ext cx="2241841" cy="607058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68554" tIns="34277" rIns="68554" bIns="34277" anchor="ctr"/>
          <a:lstStyle/>
          <a:p>
            <a:pPr defTabSz="685280">
              <a:defRPr/>
            </a:pPr>
            <a:r>
              <a:rPr lang="en-US" altLang="zh-CN" sz="9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80" name="圆角矩形 45">
            <a:extLst>
              <a:ext uri="{FF2B5EF4-FFF2-40B4-BE49-F238E27FC236}">
                <a16:creationId xmlns:a16="http://schemas.microsoft.com/office/drawing/2014/main" id="{25EDC302-7E68-43AE-AE8B-0A1F5A8D38F3}"/>
              </a:ext>
            </a:extLst>
          </p:cNvPr>
          <p:cNvSpPr/>
          <p:nvPr/>
        </p:nvSpPr>
        <p:spPr>
          <a:xfrm>
            <a:off x="4786175" y="5214212"/>
            <a:ext cx="1750805" cy="38960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900" b="1" kern="0" dirty="0">
                <a:latin typeface="Century Gothic" panose="020B0502020202020204" pitchFamily="34" charset="0"/>
              </a:rPr>
              <a:t>Кызылорда</a:t>
            </a:r>
            <a:endParaRPr lang="en-US" altLang="zh-CN" sz="900" b="1" kern="0" dirty="0">
              <a:latin typeface="Century Gothic" panose="020B0502020202020204" pitchFamily="34" charset="0"/>
            </a:endParaRPr>
          </a:p>
        </p:txBody>
      </p:sp>
      <p:sp>
        <p:nvSpPr>
          <p:cNvPr id="181" name="Text Box 16">
            <a:extLst>
              <a:ext uri="{FF2B5EF4-FFF2-40B4-BE49-F238E27FC236}">
                <a16:creationId xmlns:a16="http://schemas.microsoft.com/office/drawing/2014/main" id="{7263B9EA-1FC0-490C-91EB-3460F4591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097" y="5639415"/>
            <a:ext cx="2030960" cy="3029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Подъездных путей: 6</a:t>
            </a:r>
          </a:p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Протяженность: 4,5 км.</a:t>
            </a:r>
          </a:p>
        </p:txBody>
      </p:sp>
      <p:sp>
        <p:nvSpPr>
          <p:cNvPr id="182" name="Oval 25">
            <a:extLst>
              <a:ext uri="{FF2B5EF4-FFF2-40B4-BE49-F238E27FC236}">
                <a16:creationId xmlns:a16="http://schemas.microsoft.com/office/drawing/2014/main" id="{6AD18E3F-EFC6-4956-BC15-9DA5BC7833D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59236" y="4212950"/>
            <a:ext cx="159557" cy="1002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183" name="肘形连接符 139">
            <a:extLst>
              <a:ext uri="{FF2B5EF4-FFF2-40B4-BE49-F238E27FC236}">
                <a16:creationId xmlns:a16="http://schemas.microsoft.com/office/drawing/2014/main" id="{386475E9-33B2-458A-8C74-94CEFEE7DE70}"/>
              </a:ext>
            </a:extLst>
          </p:cNvPr>
          <p:cNvCxnSpPr>
            <a:cxnSpLocks/>
            <a:stCxn id="180" idx="0"/>
            <a:endCxn id="182" idx="4"/>
          </p:cNvCxnSpPr>
          <p:nvPr/>
        </p:nvCxnSpPr>
        <p:spPr>
          <a:xfrm rot="16200000" flipV="1">
            <a:off x="4499805" y="4052439"/>
            <a:ext cx="900982" cy="1422563"/>
          </a:xfrm>
          <a:prstGeom prst="bentConnector3">
            <a:avLst>
              <a:gd name="adj1" fmla="val 10250"/>
            </a:avLst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191" name="圆角矩形 83">
            <a:extLst>
              <a:ext uri="{FF2B5EF4-FFF2-40B4-BE49-F238E27FC236}">
                <a16:creationId xmlns:a16="http://schemas.microsoft.com/office/drawing/2014/main" id="{4159B6D2-A086-4AA6-94A3-E42A620F5FC1}"/>
              </a:ext>
            </a:extLst>
          </p:cNvPr>
          <p:cNvSpPr/>
          <p:nvPr/>
        </p:nvSpPr>
        <p:spPr>
          <a:xfrm>
            <a:off x="144003" y="1546041"/>
            <a:ext cx="1924785" cy="669842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68554" tIns="34277" rIns="68554" bIns="34277" anchor="ctr"/>
          <a:lstStyle/>
          <a:p>
            <a:pPr defTabSz="685280">
              <a:defRPr/>
            </a:pPr>
            <a:r>
              <a:rPr lang="en-US" altLang="zh-CN" sz="9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192" name="圆角矩形 45">
            <a:extLst>
              <a:ext uri="{FF2B5EF4-FFF2-40B4-BE49-F238E27FC236}">
                <a16:creationId xmlns:a16="http://schemas.microsoft.com/office/drawing/2014/main" id="{3321D64D-26F2-4D57-BFFD-BEA544E19392}"/>
              </a:ext>
            </a:extLst>
          </p:cNvPr>
          <p:cNvSpPr/>
          <p:nvPr/>
        </p:nvSpPr>
        <p:spPr>
          <a:xfrm>
            <a:off x="557391" y="1315616"/>
            <a:ext cx="1183128" cy="38960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900" b="1" kern="0" dirty="0">
                <a:latin typeface="Century Gothic" panose="020B0502020202020204" pitchFamily="34" charset="0"/>
              </a:rPr>
              <a:t>Актобе</a:t>
            </a:r>
            <a:endParaRPr lang="en-US" altLang="zh-CN" sz="900" b="1" kern="0" dirty="0">
              <a:latin typeface="Century Gothic" panose="020B0502020202020204" pitchFamily="34" charset="0"/>
            </a:endParaRPr>
          </a:p>
        </p:txBody>
      </p:sp>
      <p:sp>
        <p:nvSpPr>
          <p:cNvPr id="193" name="Text Box 16">
            <a:extLst>
              <a:ext uri="{FF2B5EF4-FFF2-40B4-BE49-F238E27FC236}">
                <a16:creationId xmlns:a16="http://schemas.microsoft.com/office/drawing/2014/main" id="{6B5EC704-10D9-401A-B673-F241683E7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15" y="1751172"/>
            <a:ext cx="1916328" cy="3029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Подъездных путей: 18</a:t>
            </a:r>
          </a:p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Протяженность: 6,5 км.</a:t>
            </a:r>
          </a:p>
        </p:txBody>
      </p:sp>
      <p:sp>
        <p:nvSpPr>
          <p:cNvPr id="58" name="圆角矩形 83">
            <a:extLst>
              <a:ext uri="{FF2B5EF4-FFF2-40B4-BE49-F238E27FC236}">
                <a16:creationId xmlns:a16="http://schemas.microsoft.com/office/drawing/2014/main" id="{8EC5DAB2-3885-40E7-941B-DB57A8E856F6}"/>
              </a:ext>
            </a:extLst>
          </p:cNvPr>
          <p:cNvSpPr/>
          <p:nvPr/>
        </p:nvSpPr>
        <p:spPr>
          <a:xfrm>
            <a:off x="4257093" y="624061"/>
            <a:ext cx="1853952" cy="628546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68554" tIns="34277" rIns="68554" bIns="34277" anchor="ctr"/>
          <a:lstStyle/>
          <a:p>
            <a:pPr defTabSz="685280">
              <a:defRPr/>
            </a:pPr>
            <a:r>
              <a:rPr lang="en-US" altLang="zh-CN" sz="9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66" name="Text Box 16">
            <a:extLst>
              <a:ext uri="{FF2B5EF4-FFF2-40B4-BE49-F238E27FC236}">
                <a16:creationId xmlns:a16="http://schemas.microsoft.com/office/drawing/2014/main" id="{4FED7450-7C77-41FC-917D-67F429734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437" y="848583"/>
            <a:ext cx="1836617" cy="3029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Подъездных путей: 30</a:t>
            </a:r>
          </a:p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Протяженность: 30,4 км.</a:t>
            </a:r>
          </a:p>
        </p:txBody>
      </p:sp>
      <p:sp>
        <p:nvSpPr>
          <p:cNvPr id="59" name="圆角矩形 45">
            <a:extLst>
              <a:ext uri="{FF2B5EF4-FFF2-40B4-BE49-F238E27FC236}">
                <a16:creationId xmlns:a16="http://schemas.microsoft.com/office/drawing/2014/main" id="{A99C7415-017C-49A6-B8FC-950E8EC4440E}"/>
              </a:ext>
            </a:extLst>
          </p:cNvPr>
          <p:cNvSpPr/>
          <p:nvPr/>
        </p:nvSpPr>
        <p:spPr>
          <a:xfrm>
            <a:off x="4502618" y="388019"/>
            <a:ext cx="1319868" cy="38960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900" b="1" kern="0" dirty="0">
                <a:latin typeface="Century Gothic" panose="020B0502020202020204" pitchFamily="34" charset="0"/>
              </a:rPr>
              <a:t>Астана</a:t>
            </a:r>
            <a:endParaRPr lang="en-US" altLang="zh-CN" sz="900" b="1" kern="0" dirty="0">
              <a:latin typeface="Century Gothic" panose="020B0502020202020204" pitchFamily="34" charset="0"/>
            </a:endParaRPr>
          </a:p>
        </p:txBody>
      </p:sp>
      <p:cxnSp>
        <p:nvCxnSpPr>
          <p:cNvPr id="203" name="肘形连接符 139">
            <a:extLst>
              <a:ext uri="{FF2B5EF4-FFF2-40B4-BE49-F238E27FC236}">
                <a16:creationId xmlns:a16="http://schemas.microsoft.com/office/drawing/2014/main" id="{5E8F991C-5B06-472E-AEE1-B048D1A6765E}"/>
              </a:ext>
            </a:extLst>
          </p:cNvPr>
          <p:cNvCxnSpPr>
            <a:cxnSpLocks/>
            <a:stCxn id="191" idx="2"/>
            <a:endCxn id="106" idx="0"/>
          </p:cNvCxnSpPr>
          <p:nvPr/>
        </p:nvCxnSpPr>
        <p:spPr>
          <a:xfrm rot="16200000" flipH="1">
            <a:off x="1401612" y="1920665"/>
            <a:ext cx="838638" cy="14290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207" name="Oval 25">
            <a:extLst>
              <a:ext uri="{FF2B5EF4-FFF2-40B4-BE49-F238E27FC236}">
                <a16:creationId xmlns:a16="http://schemas.microsoft.com/office/drawing/2014/main" id="{11ADF3F1-D651-40CB-B32F-C7D1CD05D60B}"/>
              </a:ext>
            </a:extLst>
          </p:cNvPr>
          <p:cNvSpPr>
            <a:spLocks noChangeArrowheads="1"/>
          </p:cNvSpPr>
          <p:nvPr/>
        </p:nvSpPr>
        <p:spPr bwMode="gray">
          <a:xfrm>
            <a:off x="850498" y="2816657"/>
            <a:ext cx="159557" cy="1002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11" name="圆角矩形 83">
            <a:extLst>
              <a:ext uri="{FF2B5EF4-FFF2-40B4-BE49-F238E27FC236}">
                <a16:creationId xmlns:a16="http://schemas.microsoft.com/office/drawing/2014/main" id="{DD53AF87-8BBD-47C4-AD52-F43182901041}"/>
              </a:ext>
            </a:extLst>
          </p:cNvPr>
          <p:cNvSpPr/>
          <p:nvPr/>
        </p:nvSpPr>
        <p:spPr>
          <a:xfrm>
            <a:off x="2229997" y="651268"/>
            <a:ext cx="1916328" cy="628555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68554" tIns="34277" rIns="68554" bIns="34277" anchor="ctr"/>
          <a:lstStyle/>
          <a:p>
            <a:pPr defTabSz="685280">
              <a:defRPr/>
            </a:pPr>
            <a:r>
              <a:rPr lang="en-US" altLang="zh-CN" sz="9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212" name="圆角矩形 45">
            <a:extLst>
              <a:ext uri="{FF2B5EF4-FFF2-40B4-BE49-F238E27FC236}">
                <a16:creationId xmlns:a16="http://schemas.microsoft.com/office/drawing/2014/main" id="{34B15602-8B95-4B8D-B6A8-BD616B2FA91E}"/>
              </a:ext>
            </a:extLst>
          </p:cNvPr>
          <p:cNvSpPr/>
          <p:nvPr/>
        </p:nvSpPr>
        <p:spPr>
          <a:xfrm>
            <a:off x="2520928" y="415221"/>
            <a:ext cx="1320529" cy="38960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900" b="1" kern="0" dirty="0">
                <a:latin typeface="Century Gothic" panose="020B0502020202020204" pitchFamily="34" charset="0"/>
              </a:rPr>
              <a:t>Уральск</a:t>
            </a:r>
            <a:endParaRPr lang="en-US" altLang="zh-CN" sz="900" b="1" kern="0" dirty="0">
              <a:latin typeface="Century Gothic" panose="020B0502020202020204" pitchFamily="34" charset="0"/>
            </a:endParaRPr>
          </a:p>
        </p:txBody>
      </p:sp>
      <p:sp>
        <p:nvSpPr>
          <p:cNvPr id="213" name="Text Box 16">
            <a:extLst>
              <a:ext uri="{FF2B5EF4-FFF2-40B4-BE49-F238E27FC236}">
                <a16:creationId xmlns:a16="http://schemas.microsoft.com/office/drawing/2014/main" id="{C5839802-B7EE-4488-85D5-A11EEB29C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253" y="843210"/>
            <a:ext cx="1825591" cy="337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700" dirty="0">
                <a:latin typeface="Century Gothic" panose="020B0502020202020204" pitchFamily="34" charset="0"/>
                <a:cs typeface="Calibri" pitchFamily="34" charset="0"/>
              </a:rPr>
              <a:t>Подъездных путей: 39</a:t>
            </a:r>
          </a:p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700" dirty="0">
                <a:latin typeface="Century Gothic" panose="020B0502020202020204" pitchFamily="34" charset="0"/>
                <a:cs typeface="Calibri" pitchFamily="34" charset="0"/>
              </a:rPr>
              <a:t>Протяженность: 11,49 км.</a:t>
            </a:r>
          </a:p>
        </p:txBody>
      </p:sp>
      <p:cxnSp>
        <p:nvCxnSpPr>
          <p:cNvPr id="258" name="肘形连接符 139">
            <a:extLst>
              <a:ext uri="{FF2B5EF4-FFF2-40B4-BE49-F238E27FC236}">
                <a16:creationId xmlns:a16="http://schemas.microsoft.com/office/drawing/2014/main" id="{F6138CB2-AF32-43EE-A032-445F056AA532}"/>
              </a:ext>
            </a:extLst>
          </p:cNvPr>
          <p:cNvCxnSpPr>
            <a:cxnSpLocks/>
            <a:stCxn id="207" idx="0"/>
            <a:endCxn id="211" idx="2"/>
          </p:cNvCxnSpPr>
          <p:nvPr/>
        </p:nvCxnSpPr>
        <p:spPr>
          <a:xfrm rot="5400000" flipH="1" flipV="1">
            <a:off x="1290799" y="919295"/>
            <a:ext cx="1536840" cy="2257885"/>
          </a:xfrm>
          <a:prstGeom prst="bentConnector3">
            <a:avLst>
              <a:gd name="adj1" fmla="val 29175"/>
            </a:avLst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267" name="Oval 25">
            <a:extLst>
              <a:ext uri="{FF2B5EF4-FFF2-40B4-BE49-F238E27FC236}">
                <a16:creationId xmlns:a16="http://schemas.microsoft.com/office/drawing/2014/main" id="{10E3DD50-A902-42B2-B272-B5F5C3FF0964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8440" y="3378860"/>
            <a:ext cx="159557" cy="10028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76" name="圆角矩形 83">
            <a:extLst>
              <a:ext uri="{FF2B5EF4-FFF2-40B4-BE49-F238E27FC236}">
                <a16:creationId xmlns:a16="http://schemas.microsoft.com/office/drawing/2014/main" id="{10340430-D084-4DE2-8B04-C57847897D6F}"/>
              </a:ext>
            </a:extLst>
          </p:cNvPr>
          <p:cNvSpPr/>
          <p:nvPr/>
        </p:nvSpPr>
        <p:spPr>
          <a:xfrm>
            <a:off x="154863" y="5320760"/>
            <a:ext cx="1860941" cy="635137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68554" tIns="34277" rIns="68554" bIns="34277" anchor="ctr"/>
          <a:lstStyle/>
          <a:p>
            <a:pPr defTabSz="685280">
              <a:defRPr/>
            </a:pPr>
            <a:r>
              <a:rPr lang="en-US" altLang="zh-CN" sz="9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277" name="圆角矩形 45">
            <a:extLst>
              <a:ext uri="{FF2B5EF4-FFF2-40B4-BE49-F238E27FC236}">
                <a16:creationId xmlns:a16="http://schemas.microsoft.com/office/drawing/2014/main" id="{7459655D-E5D9-479D-A64B-C937D6FF92F1}"/>
              </a:ext>
            </a:extLst>
          </p:cNvPr>
          <p:cNvSpPr/>
          <p:nvPr/>
        </p:nvSpPr>
        <p:spPr>
          <a:xfrm>
            <a:off x="330278" y="5084712"/>
            <a:ext cx="1478335" cy="38960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900" b="1" kern="0" dirty="0" err="1">
                <a:latin typeface="Century Gothic" panose="020B0502020202020204" pitchFamily="34" charset="0"/>
              </a:rPr>
              <a:t>Мангыстау</a:t>
            </a:r>
            <a:endParaRPr lang="en-US" altLang="zh-CN" sz="900" b="1" kern="0" dirty="0">
              <a:latin typeface="Century Gothic" panose="020B0502020202020204" pitchFamily="34" charset="0"/>
            </a:endParaRPr>
          </a:p>
        </p:txBody>
      </p:sp>
      <p:sp>
        <p:nvSpPr>
          <p:cNvPr id="278" name="Text Box 16">
            <a:extLst>
              <a:ext uri="{FF2B5EF4-FFF2-40B4-BE49-F238E27FC236}">
                <a16:creationId xmlns:a16="http://schemas.microsoft.com/office/drawing/2014/main" id="{220EE4EE-1BF3-4CE1-A991-E64F339B6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928" y="5516159"/>
            <a:ext cx="1808576" cy="3029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Подъездных путей: 19</a:t>
            </a:r>
          </a:p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Протяженность: 5,4 км.</a:t>
            </a:r>
          </a:p>
        </p:txBody>
      </p:sp>
      <p:sp>
        <p:nvSpPr>
          <p:cNvPr id="279" name="圆角矩形 83">
            <a:extLst>
              <a:ext uri="{FF2B5EF4-FFF2-40B4-BE49-F238E27FC236}">
                <a16:creationId xmlns:a16="http://schemas.microsoft.com/office/drawing/2014/main" id="{ED205B5B-4475-4FE0-9E3E-4F8543DEAC5A}"/>
              </a:ext>
            </a:extLst>
          </p:cNvPr>
          <p:cNvSpPr/>
          <p:nvPr/>
        </p:nvSpPr>
        <p:spPr>
          <a:xfrm>
            <a:off x="2289084" y="5304856"/>
            <a:ext cx="1762952" cy="635137"/>
          </a:xfrm>
          <a:prstGeom prst="roundRect">
            <a:avLst>
              <a:gd name="adj" fmla="val 1136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  <p:txBody>
          <a:bodyPr wrap="none" lIns="68554" tIns="34277" rIns="68554" bIns="34277" anchor="ctr"/>
          <a:lstStyle/>
          <a:p>
            <a:pPr defTabSz="685280">
              <a:defRPr/>
            </a:pPr>
            <a:r>
              <a:rPr lang="en-US" altLang="zh-CN" sz="9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rPr>
              <a:t>          </a:t>
            </a:r>
            <a:endParaRPr lang="zh-CN" altLang="en-US" sz="900" kern="0" dirty="0">
              <a:solidFill>
                <a:sysClr val="windowText" lastClr="000000"/>
              </a:solidFill>
              <a:latin typeface="Calibri" pitchFamily="34" charset="0"/>
              <a:ea typeface="微软雅黑" pitchFamily="34" charset="-122"/>
              <a:cs typeface="Calibri" pitchFamily="34" charset="0"/>
            </a:endParaRPr>
          </a:p>
        </p:txBody>
      </p:sp>
      <p:sp>
        <p:nvSpPr>
          <p:cNvPr id="280" name="圆角矩形 45">
            <a:extLst>
              <a:ext uri="{FF2B5EF4-FFF2-40B4-BE49-F238E27FC236}">
                <a16:creationId xmlns:a16="http://schemas.microsoft.com/office/drawing/2014/main" id="{AEF01851-1C78-4D57-ACBE-1F42497F9934}"/>
              </a:ext>
            </a:extLst>
          </p:cNvPr>
          <p:cNvSpPr/>
          <p:nvPr/>
        </p:nvSpPr>
        <p:spPr>
          <a:xfrm>
            <a:off x="2631055" y="5078812"/>
            <a:ext cx="1137847" cy="389602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 lIns="0" tIns="34277" rIns="0" bIns="34277"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900" b="1" kern="0" dirty="0">
                <a:latin typeface="Century Gothic" panose="020B0502020202020204" pitchFamily="34" charset="0"/>
              </a:rPr>
              <a:t>Атырау</a:t>
            </a:r>
            <a:endParaRPr lang="en-US" altLang="zh-CN" sz="900" b="1" kern="0" dirty="0">
              <a:latin typeface="Century Gothic" panose="020B0502020202020204" pitchFamily="34" charset="0"/>
            </a:endParaRPr>
          </a:p>
        </p:txBody>
      </p:sp>
      <p:sp>
        <p:nvSpPr>
          <p:cNvPr id="281" name="Text Box 16">
            <a:extLst>
              <a:ext uri="{FF2B5EF4-FFF2-40B4-BE49-F238E27FC236}">
                <a16:creationId xmlns:a16="http://schemas.microsoft.com/office/drawing/2014/main" id="{1F5B58D4-FFB3-4484-A0CF-36222A8E3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093" y="5504517"/>
            <a:ext cx="1786335" cy="3029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Подъездных путей: 11</a:t>
            </a:r>
          </a:p>
          <a:p>
            <a:pPr marL="88106" indent="-88106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ru-RU" altLang="zh-CN" sz="600" dirty="0">
                <a:latin typeface="Century Gothic" panose="020B0502020202020204" pitchFamily="34" charset="0"/>
                <a:cs typeface="Calibri" pitchFamily="34" charset="0"/>
              </a:rPr>
              <a:t>Протяженность: 10,6 км.</a:t>
            </a:r>
          </a:p>
        </p:txBody>
      </p:sp>
      <p:cxnSp>
        <p:nvCxnSpPr>
          <p:cNvPr id="282" name="肘形连接符 139">
            <a:extLst>
              <a:ext uri="{FF2B5EF4-FFF2-40B4-BE49-F238E27FC236}">
                <a16:creationId xmlns:a16="http://schemas.microsoft.com/office/drawing/2014/main" id="{5F0C14C1-5550-4D03-BDA9-E82323C9071D}"/>
              </a:ext>
            </a:extLst>
          </p:cNvPr>
          <p:cNvCxnSpPr>
            <a:cxnSpLocks/>
            <a:stCxn id="277" idx="0"/>
            <a:endCxn id="104" idx="4"/>
          </p:cNvCxnSpPr>
          <p:nvPr/>
        </p:nvCxnSpPr>
        <p:spPr>
          <a:xfrm rot="16200000" flipV="1">
            <a:off x="481054" y="4496326"/>
            <a:ext cx="850363" cy="32642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cxnSp>
        <p:nvCxnSpPr>
          <p:cNvPr id="285" name="肘形连接符 139">
            <a:extLst>
              <a:ext uri="{FF2B5EF4-FFF2-40B4-BE49-F238E27FC236}">
                <a16:creationId xmlns:a16="http://schemas.microsoft.com/office/drawing/2014/main" id="{03AA22DC-5849-4BC3-BE53-DDA1139D80F8}"/>
              </a:ext>
            </a:extLst>
          </p:cNvPr>
          <p:cNvCxnSpPr>
            <a:cxnSpLocks/>
            <a:stCxn id="280" idx="0"/>
            <a:endCxn id="267" idx="4"/>
          </p:cNvCxnSpPr>
          <p:nvPr/>
        </p:nvCxnSpPr>
        <p:spPr>
          <a:xfrm rot="16200000" flipV="1">
            <a:off x="1309259" y="3188100"/>
            <a:ext cx="1599672" cy="2181752"/>
          </a:xfrm>
          <a:prstGeom prst="bentConnector3">
            <a:avLst>
              <a:gd name="adj1" fmla="val 65481"/>
            </a:avLst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671EC50-1B7A-450D-97A0-5E7289CE5F2E}"/>
              </a:ext>
            </a:extLst>
          </p:cNvPr>
          <p:cNvSpPr txBox="1"/>
          <p:nvPr/>
        </p:nvSpPr>
        <p:spPr>
          <a:xfrm>
            <a:off x="7612467" y="6448156"/>
            <a:ext cx="448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DBAE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ИТОГО: 439 п/путей, 242,4 км.</a:t>
            </a:r>
          </a:p>
        </p:txBody>
      </p:sp>
      <p:pic>
        <p:nvPicPr>
          <p:cNvPr id="97" name="Рисунок 4">
            <a:extLst>
              <a:ext uri="{FF2B5EF4-FFF2-40B4-BE49-F238E27FC236}">
                <a16:creationId xmlns:a16="http://schemas.microsoft.com/office/drawing/2014/main" id="{4233ADF3-E365-4472-BC82-471B77549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158" y="-973"/>
            <a:ext cx="53723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14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188175-2D2D-4A7D-BC35-F2C590606F4E}"/>
              </a:ext>
            </a:extLst>
          </p:cNvPr>
          <p:cNvSpPr txBox="1"/>
          <p:nvPr/>
        </p:nvSpPr>
        <p:spPr>
          <a:xfrm>
            <a:off x="831451" y="19930"/>
            <a:ext cx="1136054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путям АО «ЦТС»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0BEF75-B3FF-4B0E-98FA-994189C53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" y="10137"/>
            <a:ext cx="53723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14C82BC-04BD-482C-85C6-E8975D04B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07433"/>
              </p:ext>
            </p:extLst>
          </p:nvPr>
        </p:nvGraphicFramePr>
        <p:xfrm>
          <a:off x="12867" y="453049"/>
          <a:ext cx="12179133" cy="6454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007">
                  <a:extLst>
                    <a:ext uri="{9D8B030D-6E8A-4147-A177-3AD203B41FA5}">
                      <a16:colId xmlns:a16="http://schemas.microsoft.com/office/drawing/2014/main" val="180386108"/>
                    </a:ext>
                  </a:extLst>
                </a:gridCol>
                <a:gridCol w="641007">
                  <a:extLst>
                    <a:ext uri="{9D8B030D-6E8A-4147-A177-3AD203B41FA5}">
                      <a16:colId xmlns:a16="http://schemas.microsoft.com/office/drawing/2014/main" val="1368999348"/>
                    </a:ext>
                  </a:extLst>
                </a:gridCol>
                <a:gridCol w="641007">
                  <a:extLst>
                    <a:ext uri="{9D8B030D-6E8A-4147-A177-3AD203B41FA5}">
                      <a16:colId xmlns:a16="http://schemas.microsoft.com/office/drawing/2014/main" val="624952028"/>
                    </a:ext>
                  </a:extLst>
                </a:gridCol>
                <a:gridCol w="641007">
                  <a:extLst>
                    <a:ext uri="{9D8B030D-6E8A-4147-A177-3AD203B41FA5}">
                      <a16:colId xmlns:a16="http://schemas.microsoft.com/office/drawing/2014/main" val="3929342864"/>
                    </a:ext>
                  </a:extLst>
                </a:gridCol>
                <a:gridCol w="641007">
                  <a:extLst>
                    <a:ext uri="{9D8B030D-6E8A-4147-A177-3AD203B41FA5}">
                      <a16:colId xmlns:a16="http://schemas.microsoft.com/office/drawing/2014/main" val="4263943722"/>
                    </a:ext>
                  </a:extLst>
                </a:gridCol>
                <a:gridCol w="641007">
                  <a:extLst>
                    <a:ext uri="{9D8B030D-6E8A-4147-A177-3AD203B41FA5}">
                      <a16:colId xmlns:a16="http://schemas.microsoft.com/office/drawing/2014/main" val="1007156191"/>
                    </a:ext>
                  </a:extLst>
                </a:gridCol>
                <a:gridCol w="641007">
                  <a:extLst>
                    <a:ext uri="{9D8B030D-6E8A-4147-A177-3AD203B41FA5}">
                      <a16:colId xmlns:a16="http://schemas.microsoft.com/office/drawing/2014/main" val="3438882286"/>
                    </a:ext>
                  </a:extLst>
                </a:gridCol>
                <a:gridCol w="641007">
                  <a:extLst>
                    <a:ext uri="{9D8B030D-6E8A-4147-A177-3AD203B41FA5}">
                      <a16:colId xmlns:a16="http://schemas.microsoft.com/office/drawing/2014/main" val="304783970"/>
                    </a:ext>
                  </a:extLst>
                </a:gridCol>
                <a:gridCol w="641007">
                  <a:extLst>
                    <a:ext uri="{9D8B030D-6E8A-4147-A177-3AD203B41FA5}">
                      <a16:colId xmlns:a16="http://schemas.microsoft.com/office/drawing/2014/main" val="4254700748"/>
                    </a:ext>
                  </a:extLst>
                </a:gridCol>
                <a:gridCol w="641007">
                  <a:extLst>
                    <a:ext uri="{9D8B030D-6E8A-4147-A177-3AD203B41FA5}">
                      <a16:colId xmlns:a16="http://schemas.microsoft.com/office/drawing/2014/main" val="2411023253"/>
                    </a:ext>
                  </a:extLst>
                </a:gridCol>
                <a:gridCol w="641007">
                  <a:extLst>
                    <a:ext uri="{9D8B030D-6E8A-4147-A177-3AD203B41FA5}">
                      <a16:colId xmlns:a16="http://schemas.microsoft.com/office/drawing/2014/main" val="749227231"/>
                    </a:ext>
                  </a:extLst>
                </a:gridCol>
                <a:gridCol w="641007">
                  <a:extLst>
                    <a:ext uri="{9D8B030D-6E8A-4147-A177-3AD203B41FA5}">
                      <a16:colId xmlns:a16="http://schemas.microsoft.com/office/drawing/2014/main" val="3880617751"/>
                    </a:ext>
                  </a:extLst>
                </a:gridCol>
                <a:gridCol w="641007">
                  <a:extLst>
                    <a:ext uri="{9D8B030D-6E8A-4147-A177-3AD203B41FA5}">
                      <a16:colId xmlns:a16="http://schemas.microsoft.com/office/drawing/2014/main" val="726863330"/>
                    </a:ext>
                  </a:extLst>
                </a:gridCol>
                <a:gridCol w="641007">
                  <a:extLst>
                    <a:ext uri="{9D8B030D-6E8A-4147-A177-3AD203B41FA5}">
                      <a16:colId xmlns:a16="http://schemas.microsoft.com/office/drawing/2014/main" val="4073314522"/>
                    </a:ext>
                  </a:extLst>
                </a:gridCol>
                <a:gridCol w="641007">
                  <a:extLst>
                    <a:ext uri="{9D8B030D-6E8A-4147-A177-3AD203B41FA5}">
                      <a16:colId xmlns:a16="http://schemas.microsoft.com/office/drawing/2014/main" val="1332382554"/>
                    </a:ext>
                  </a:extLst>
                </a:gridCol>
                <a:gridCol w="641007">
                  <a:extLst>
                    <a:ext uri="{9D8B030D-6E8A-4147-A177-3AD203B41FA5}">
                      <a16:colId xmlns:a16="http://schemas.microsoft.com/office/drawing/2014/main" val="2763811858"/>
                    </a:ext>
                  </a:extLst>
                </a:gridCol>
                <a:gridCol w="641007">
                  <a:extLst>
                    <a:ext uri="{9D8B030D-6E8A-4147-A177-3AD203B41FA5}">
                      <a16:colId xmlns:a16="http://schemas.microsoft.com/office/drawing/2014/main" val="471524521"/>
                    </a:ext>
                  </a:extLst>
                </a:gridCol>
                <a:gridCol w="641007">
                  <a:extLst>
                    <a:ext uri="{9D8B030D-6E8A-4147-A177-3AD203B41FA5}">
                      <a16:colId xmlns:a16="http://schemas.microsoft.com/office/drawing/2014/main" val="1449118945"/>
                    </a:ext>
                  </a:extLst>
                </a:gridCol>
                <a:gridCol w="641007">
                  <a:extLst>
                    <a:ext uri="{9D8B030D-6E8A-4147-A177-3AD203B41FA5}">
                      <a16:colId xmlns:a16="http://schemas.microsoft.com/office/drawing/2014/main" val="1096918394"/>
                    </a:ext>
                  </a:extLst>
                </a:gridCol>
              </a:tblGrid>
              <a:tr h="37858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 АО "ЦТС"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РГп-01 Астана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РГп-1 Кокшетау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РГп-2 Костанай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РГп-3 Павлодар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РГп-4 Караганда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РГп-5 Защита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РГп-6 Семей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РГп-7 Алматы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РГп-8 Тараз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РГп-9 Шымкент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РГп-10 Кызыл-Орда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РГп-11 Актобе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РГп-12 Уральск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РГп-13 Атырау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РГп-14 Мангыстау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810295"/>
                  </a:ext>
                </a:extLst>
              </a:tr>
              <a:tr h="15289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НОД, НЖС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НОД-1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НОД-1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НОД-2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НОД-3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НОД-4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НОД-5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НОД-6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НОД-7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НОД-8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НОД-9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НОД-10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НОД-11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НОД-11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НОД-13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НОД-14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838939"/>
                  </a:ext>
                </a:extLst>
              </a:tr>
              <a:tr h="15289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путей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004214"/>
                  </a:ext>
                </a:extLst>
              </a:tr>
              <a:tr h="15289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в м.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полная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242426,58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30 431,80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10 813,33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24 980,82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25 686,67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15 825,71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8 922,50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14 317,18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20 762,11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30 197,58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21 865,38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4 512,00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6 495,73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11 492,26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10 678,61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5 444,90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6177494"/>
                  </a:ext>
                </a:extLst>
              </a:tr>
              <a:tr h="152891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рельс, погон метр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1464,3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1 268,00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796083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234328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56558,69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8 476,10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1 795,44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1 110,68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3 824,90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5 792,48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3 444,12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5 347,14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7 695,16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3 525,05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1 886,60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624,93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7 631,69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1 230,00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909,36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16232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38174,97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4 649,20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1 753,17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2 380,92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3 039,20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2 529,63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3 701,11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4 955,14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11 449,10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1 887,30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682,65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841,5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23901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79385,5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6 287,90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4 718,78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11 394,09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7 610,90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3 396,46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5 969,70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7 727,13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4 507,13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13 588,52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2 314,70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2 150,80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749,19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6 785,60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1 785,91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628417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4256,37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751,03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2 493,48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0771835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36376,9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5 445,00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1 054,80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7 237,44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7 504,81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2 497,08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1 538,30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1 935,39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2 103,74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2 497,34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1 166,10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1 908,21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177940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ЖБ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020098"/>
                  </a:ext>
                </a:extLst>
              </a:tr>
              <a:tr h="15289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стрелочных переводов, 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26070,85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4 305,60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1 260,84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2 660,69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3 169,36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1 062,73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1 607,63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2 638,86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1 855,02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1 942,39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1 168,70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1 237,77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1 196,51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841,42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676484"/>
                  </a:ext>
                </a:extLst>
              </a:tr>
              <a:tr h="24753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стрелочных переводов,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781570"/>
                  </a:ext>
                </a:extLst>
              </a:tr>
              <a:tr h="152891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Стрелочные переводы, комплект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Централизованные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816648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887357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588527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Нецентрализованные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623146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74444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579116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957434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1/9</a:t>
                      </a: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329003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брусьев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ЖБ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157806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857069"/>
                  </a:ext>
                </a:extLst>
              </a:tr>
              <a:tr h="152891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Сброс остряк, комп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763759"/>
                  </a:ext>
                </a:extLst>
              </a:tr>
              <a:tr h="15289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524256"/>
                  </a:ext>
                </a:extLst>
              </a:tr>
              <a:tr h="152891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Сброс стрелка, комп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Р-65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394618"/>
                  </a:ext>
                </a:extLst>
              </a:tr>
              <a:tr h="15289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Р-50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73739"/>
                  </a:ext>
                </a:extLst>
              </a:tr>
              <a:tr h="152891">
                <a:tc rowSpan="3"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ж/д переезда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586418"/>
                  </a:ext>
                </a:extLst>
              </a:tr>
              <a:tr h="15289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охран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000823"/>
                  </a:ext>
                </a:extLst>
              </a:tr>
              <a:tr h="25481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техн. Проезд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406938"/>
                  </a:ext>
                </a:extLst>
              </a:tr>
              <a:tr h="152891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ИССО,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колич, шт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563782"/>
                  </a:ext>
                </a:extLst>
              </a:tr>
              <a:tr h="152891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длина, 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452602"/>
                  </a:ext>
                </a:extLst>
              </a:tr>
              <a:tr h="152891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ИССО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ж/б мост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919556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длина, 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669116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ж.б. труба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704905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длина, 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282337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метал. труба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952301"/>
                  </a:ext>
                </a:extLst>
              </a:tr>
              <a:tr h="152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длина, 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-  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62" marR="4962" marT="496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437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59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3">
            <a:extLst>
              <a:ext uri="{FF2B5EF4-FFF2-40B4-BE49-F238E27FC236}">
                <a16:creationId xmlns:a16="http://schemas.microsoft.com/office/drawing/2014/main" id="{0E4D1AD6-DB15-4778-B649-B396584E8AA9}"/>
              </a:ext>
            </a:extLst>
          </p:cNvPr>
          <p:cNvSpPr txBox="1">
            <a:spLocks noChangeArrowheads="1"/>
          </p:cNvSpPr>
          <p:nvPr/>
        </p:nvSpPr>
        <p:spPr>
          <a:xfrm>
            <a:off x="768351" y="1165217"/>
            <a:ext cx="11305032" cy="193565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 algn="just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 i="0">
                <a:solidFill>
                  <a:srgbClr val="0070C0"/>
                </a:solidFill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ts val="25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- 261 подъездной путь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правоустанавливающие документы;</a:t>
            </a:r>
          </a:p>
          <a:p>
            <a:pPr>
              <a:lnSpc>
                <a:spcPts val="168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- 42 подъездных пути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накладку с земельными участками АО «НК «КТЖ» </a:t>
            </a:r>
            <a:r>
              <a:rPr lang="ru-RU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(проводятся работы по сегментации)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ts val="1680"/>
              </a:lnSpc>
            </a:pP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 подъездных путей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демонтированы </a:t>
            </a:r>
            <a:r>
              <a:rPr lang="ru-RU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b="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п/п</a:t>
            </a:r>
            <a:r>
              <a:rPr lang="ru-RU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имеют правоустанавливающие документы);</a:t>
            </a:r>
          </a:p>
          <a:p>
            <a:pPr>
              <a:lnSpc>
                <a:spcPts val="1680"/>
              </a:lnSpc>
            </a:pP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подъездных путей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проданы сторонним организациям в 2018-2021гг </a:t>
            </a:r>
            <a:r>
              <a:rPr lang="ru-RU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(проводятся работы по отчуждению)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ts val="168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 подъездных путей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перешли по решению суда сторонним лицам в 2018–2021гг </a:t>
            </a:r>
            <a:r>
              <a:rPr lang="ru-RU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(проводятся работы по отчуждению)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ts val="1680"/>
              </a:lnSpc>
            </a:pP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подъездных путей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в договоре по оформлению ПУД, получен отказ от МИО;</a:t>
            </a:r>
          </a:p>
          <a:p>
            <a:pPr>
              <a:lnSpc>
                <a:spcPts val="1680"/>
              </a:lnSpc>
            </a:pP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подъездных путей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накладку с другими организациями </a:t>
            </a:r>
            <a:r>
              <a:rPr lang="ru-RU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(двойной баланс);</a:t>
            </a:r>
          </a:p>
          <a:p>
            <a:pPr>
              <a:lnSpc>
                <a:spcPts val="1680"/>
              </a:lnSpc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C0A7B196-5143-4E10-9750-7E13FF63B9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7094" y="16787"/>
            <a:ext cx="8237811" cy="369332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Технические состояние подъездных путей АО «ЦТС»</a:t>
            </a:r>
          </a:p>
        </p:txBody>
      </p:sp>
      <p:pic>
        <p:nvPicPr>
          <p:cNvPr id="8293" name="Рисунок 4">
            <a:extLst>
              <a:ext uri="{FF2B5EF4-FFF2-40B4-BE49-F238E27FC236}">
                <a16:creationId xmlns:a16="http://schemas.microsoft.com/office/drawing/2014/main" id="{05A0F4D3-7301-4BB1-B0C7-6E36D4E5A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9" y="150813"/>
            <a:ext cx="57329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3">
            <a:extLst>
              <a:ext uri="{FF2B5EF4-FFF2-40B4-BE49-F238E27FC236}">
                <a16:creationId xmlns:a16="http://schemas.microsoft.com/office/drawing/2014/main" id="{0C86A33A-AE3D-4CB5-9C3C-C2B3E3237266}"/>
              </a:ext>
            </a:extLst>
          </p:cNvPr>
          <p:cNvSpPr txBox="1">
            <a:spLocks noChangeArrowheads="1"/>
          </p:cNvSpPr>
          <p:nvPr/>
        </p:nvSpPr>
        <p:spPr>
          <a:xfrm>
            <a:off x="529730" y="896396"/>
            <a:ext cx="11369040" cy="37386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 algn="just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 i="1"/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439 путей - общее</a:t>
            </a:r>
            <a:r>
              <a:rPr lang="ru-RU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подъездных путей, из них: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5B4642B-7B0B-4B2F-BF6B-17DC9611B864}"/>
              </a:ext>
            </a:extLst>
          </p:cNvPr>
          <p:cNvCxnSpPr>
            <a:cxnSpLocks/>
          </p:cNvCxnSpPr>
          <p:nvPr/>
        </p:nvCxnSpPr>
        <p:spPr>
          <a:xfrm>
            <a:off x="449859" y="3226493"/>
            <a:ext cx="11289170" cy="3956"/>
          </a:xfrm>
          <a:prstGeom prst="line">
            <a:avLst/>
          </a:prstGeom>
          <a:ln w="762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3">
            <a:extLst>
              <a:ext uri="{FF2B5EF4-FFF2-40B4-BE49-F238E27FC236}">
                <a16:creationId xmlns:a16="http://schemas.microsoft.com/office/drawing/2014/main" id="{E26762B7-9632-4C9D-BE6D-3BA37155A5AB}"/>
              </a:ext>
            </a:extLst>
          </p:cNvPr>
          <p:cNvSpPr txBox="1">
            <a:spLocks noChangeArrowheads="1"/>
          </p:cNvSpPr>
          <p:nvPr/>
        </p:nvSpPr>
        <p:spPr>
          <a:xfrm>
            <a:off x="768351" y="3347795"/>
            <a:ext cx="11305032" cy="118690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 algn="just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 i="0">
                <a:solidFill>
                  <a:srgbClr val="0070C0"/>
                </a:solidFill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272 подъездные пути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были заключены договора на текущее содержание и текущий ремонт;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подъездной путь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используются в связи с чем договора на ТС и ТР не были заключены. (</a:t>
            </a:r>
            <a:r>
              <a:rPr lang="ru-RU" altLang="ru-RU" b="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 п/п - демонтированы, 30 п/п – проданы, 7 п/п – перешли по решению суда)</a:t>
            </a:r>
            <a:endParaRPr lang="ru-RU" alt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DFE8C28-90AD-481B-869A-D5391E480138}"/>
              </a:ext>
            </a:extLst>
          </p:cNvPr>
          <p:cNvCxnSpPr>
            <a:cxnSpLocks/>
          </p:cNvCxnSpPr>
          <p:nvPr/>
        </p:nvCxnSpPr>
        <p:spPr>
          <a:xfrm>
            <a:off x="449859" y="4549000"/>
            <a:ext cx="11289170" cy="3956"/>
          </a:xfrm>
          <a:prstGeom prst="line">
            <a:avLst/>
          </a:prstGeom>
          <a:ln w="762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3">
            <a:extLst>
              <a:ext uri="{FF2B5EF4-FFF2-40B4-BE49-F238E27FC236}">
                <a16:creationId xmlns:a16="http://schemas.microsoft.com/office/drawing/2014/main" id="{F092D69E-4BCA-4F48-96BD-038A1BDBF1CE}"/>
              </a:ext>
            </a:extLst>
          </p:cNvPr>
          <p:cNvSpPr txBox="1">
            <a:spLocks noChangeArrowheads="1"/>
          </p:cNvSpPr>
          <p:nvPr/>
        </p:nvSpPr>
        <p:spPr>
          <a:xfrm>
            <a:off x="768351" y="4717583"/>
            <a:ext cx="11305032" cy="90265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indent="0" algn="just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 i="0">
                <a:solidFill>
                  <a:srgbClr val="0070C0"/>
                </a:solidFill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258 подъездные пути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были заключены договора на услуги </a:t>
            </a:r>
            <a:r>
              <a:rPr lang="ru-RU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ветвепользования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ts val="2500"/>
              </a:lnSpc>
              <a:buFontTx/>
              <a:buChar char="-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подъездных пути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были востребованы.</a:t>
            </a:r>
          </a:p>
          <a:p>
            <a:pPr>
              <a:lnSpc>
                <a:spcPts val="1680"/>
              </a:lnSpc>
            </a:pP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1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3" name="Рисунок 4">
            <a:extLst>
              <a:ext uri="{FF2B5EF4-FFF2-40B4-BE49-F238E27FC236}">
                <a16:creationId xmlns:a16="http://schemas.microsoft.com/office/drawing/2014/main" id="{05A0F4D3-7301-4BB1-B0C7-6E36D4E5A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" y="10137"/>
            <a:ext cx="537231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5B4642B-7B0B-4B2F-BF6B-17DC9611B864}"/>
              </a:ext>
            </a:extLst>
          </p:cNvPr>
          <p:cNvCxnSpPr>
            <a:cxnSpLocks/>
          </p:cNvCxnSpPr>
          <p:nvPr/>
        </p:nvCxnSpPr>
        <p:spPr>
          <a:xfrm>
            <a:off x="449859" y="2879021"/>
            <a:ext cx="11289170" cy="3956"/>
          </a:xfrm>
          <a:prstGeom prst="line">
            <a:avLst/>
          </a:prstGeom>
          <a:ln w="762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DFE8C28-90AD-481B-869A-D5391E480138}"/>
              </a:ext>
            </a:extLst>
          </p:cNvPr>
          <p:cNvCxnSpPr>
            <a:cxnSpLocks/>
          </p:cNvCxnSpPr>
          <p:nvPr/>
        </p:nvCxnSpPr>
        <p:spPr>
          <a:xfrm>
            <a:off x="449859" y="4283824"/>
            <a:ext cx="11289170" cy="3956"/>
          </a:xfrm>
          <a:prstGeom prst="line">
            <a:avLst/>
          </a:prstGeom>
          <a:ln w="76200" cmpd="tri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C4F58BF-381A-41E0-A0CF-A34066F7E28D}"/>
              </a:ext>
            </a:extLst>
          </p:cNvPr>
          <p:cNvSpPr txBox="1">
            <a:spLocks/>
          </p:cNvSpPr>
          <p:nvPr/>
        </p:nvSpPr>
        <p:spPr>
          <a:xfrm>
            <a:off x="768351" y="10137"/>
            <a:ext cx="11360549" cy="4681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Заключенные договора в 2023 году на подъездные пути АО «ЦТС»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E940EE-BC37-43B0-9652-53E715C19EBB}"/>
              </a:ext>
            </a:extLst>
          </p:cNvPr>
          <p:cNvSpPr/>
          <p:nvPr/>
        </p:nvSpPr>
        <p:spPr>
          <a:xfrm>
            <a:off x="679049" y="748113"/>
            <a:ext cx="113605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2023 году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Заключены договора на текущее содержание и ремонт пути: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Договора – 16шт.  Дополнительные соглашения заключены на 48шт (по решению суда исключены пути, продление срока обслуживания основного договора, согласно телеграфного указания ЦЖС/16353-И от 31.07.2023г ЦЖСИДФ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Кизатова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Е.Е.)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Количество- 272пути, протяженностью 217,231 км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Проверены АВР всего 665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Заключены договора на ответственное хранение МВСП: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Договора – 14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(НЖС-1-2, НЖС-2-3, НЖС-3-3, НЖС-4-1, НЖС-8-1, НЖС-9-2, НЖС-11-2),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соглашение- 4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Проверены АВР – 21шт на сумму –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1 747 116,15тг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Заключены договора по аренде техники для вывоза МВСП: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Договора – 6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(НЖС-1 – 1, НЖС-3-1, НЖС-4-3, НЖС-11-1)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Проверены АВР- 8шт на сумму –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1 884 693,30тг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Заключены договора на снегоочистительную технику СМ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Договора – 7шт (НЖС-1 – 1, НЖС-3-1, НЖС-4-3, НЖС-6-1, НЖС-11-1)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Проверены АВР – 15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сумму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4 435 057,68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тг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82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59497" y="80492"/>
            <a:ext cx="8856984" cy="468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ИСПОЛНЕНИЕ ЭКСПЛУАТАЦИОННОГО  БЮДЖЕТА  2023  ГОДА (тыс.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тг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359493"/>
              </p:ext>
            </p:extLst>
          </p:nvPr>
        </p:nvGraphicFramePr>
        <p:xfrm>
          <a:off x="120073" y="548680"/>
          <a:ext cx="11905670" cy="6118366"/>
        </p:xfrm>
        <a:graphic>
          <a:graphicData uri="http://schemas.openxmlformats.org/drawingml/2006/table">
            <a:tbl>
              <a:tblPr/>
              <a:tblGrid>
                <a:gridCol w="2691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8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06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08149">
                  <a:extLst>
                    <a:ext uri="{9D8B030D-6E8A-4147-A177-3AD203B41FA5}">
                      <a16:colId xmlns:a16="http://schemas.microsoft.com/office/drawing/2014/main" val="234894995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расхода ТМЦ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Заключено договоров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Объём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Обеспечена поставка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поставки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 поставки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Проблемные вопросы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633 437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494 930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488 110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6 820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00FFFF"/>
                        </a:highlight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405250"/>
                  </a:ext>
                </a:extLst>
              </a:tr>
              <a:tr h="306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Материалы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454 501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378 713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375 853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2 860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Шпалы деревянные 2 типа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280 000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263 321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20 000шт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263 321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Прокладки под подкладку Д-65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42 784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42 427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40 000шт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 42 427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25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Брусья деревянные из хвойных пород 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117 600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66 208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420 м3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66 208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fontAlgn="ctr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29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Противоугоны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3 897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3 897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2 626шт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3 897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05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 Болт путевой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2 860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2 860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2 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2 860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Поставка не осуществлена в связи с отсутствием документов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Костыль путевой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7 360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10 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Закупка не осуществлена в связи с отсутствием поставщиков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300857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Услуги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142 209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82 608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82 608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451453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Разработка технических паспортов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68 678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15 588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159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15 588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161422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Аттестация рабочих мест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55 р. 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347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123921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Работы по изготовлению стендов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1 687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933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16 комп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933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776552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Страхование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граж.прав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. ответствен.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7 154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2 146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 услуга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2 146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87927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Предсменный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 медицинский осмотр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 услуга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299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068177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Наплавка крестовин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стр.переводов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63 935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63 295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109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63 295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063557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Товары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33 323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30 422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26 462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217967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Шаблон путевой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11 200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11 088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40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11 088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233208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Шаблон КОР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4 000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3 960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40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3 960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itchFamily="18" charset="0"/>
                        </a:rPr>
                        <a:t>Не приняты в связи отсутствием поверки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169559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Штангенциркуль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5 914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3 171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16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3 171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479262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Знак путевой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12 209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12 203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842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шт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12 203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062516"/>
                  </a:ext>
                </a:extLst>
              </a:tr>
              <a:tr h="26736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Спецодежда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3 404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3 187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54 комп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3 187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534276"/>
                  </a:ext>
                </a:extLst>
              </a:tr>
            </a:tbl>
          </a:graphicData>
        </a:graphic>
      </p:graphicFrame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BB272DB-99EF-4F99-B54F-D94CDA263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7" y="-13309"/>
            <a:ext cx="53723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669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28670</TotalTime>
  <Words>4799</Words>
  <Application>Microsoft Office PowerPoint</Application>
  <PresentationFormat>Широкоэкранный</PresentationFormat>
  <Paragraphs>1782</Paragraphs>
  <Slides>22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Century Gothic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Технические состояние подъездных путей АО «ЦТС»</vt:lpstr>
      <vt:lpstr>Презентация PowerPoint</vt:lpstr>
      <vt:lpstr>Презентация PowerPoint</vt:lpstr>
      <vt:lpstr>Презентация PowerPoint</vt:lpstr>
      <vt:lpstr>Презентация PowerPoint</vt:lpstr>
      <vt:lpstr>Заявочная компания на МВСП 2024 года на 439 п/путей АО «ЦТС» </vt:lpstr>
      <vt:lpstr>Заявочная компания на МВСП 2024 года для передаваемых п/путей в ДДУ 25 ТОО </vt:lpstr>
      <vt:lpstr>Заявочная компания на Знаки и Спецодежду 2024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Манарбек С Шажлиев</dc:creator>
  <cp:lastModifiedBy>Тулеген Д Мукашев</cp:lastModifiedBy>
  <cp:revision>437</cp:revision>
  <cp:lastPrinted>2024-02-15T12:27:22Z</cp:lastPrinted>
  <dcterms:created xsi:type="dcterms:W3CDTF">2023-01-20T03:40:42Z</dcterms:created>
  <dcterms:modified xsi:type="dcterms:W3CDTF">2024-02-20T11:50:50Z</dcterms:modified>
</cp:coreProperties>
</file>