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304" r:id="rId3"/>
    <p:sldId id="263" r:id="rId4"/>
    <p:sldId id="271" r:id="rId5"/>
    <p:sldId id="331" r:id="rId6"/>
    <p:sldId id="308" r:id="rId7"/>
    <p:sldId id="322" r:id="rId8"/>
    <p:sldId id="323" r:id="rId9"/>
    <p:sldId id="314" r:id="rId10"/>
    <p:sldId id="315" r:id="rId11"/>
    <p:sldId id="330" r:id="rId12"/>
    <p:sldId id="328" r:id="rId13"/>
    <p:sldId id="276" r:id="rId14"/>
    <p:sldId id="295" r:id="rId15"/>
    <p:sldId id="283" r:id="rId16"/>
    <p:sldId id="306" r:id="rId17"/>
    <p:sldId id="332" r:id="rId18"/>
    <p:sldId id="333" r:id="rId19"/>
    <p:sldId id="307" r:id="rId20"/>
    <p:sldId id="296" r:id="rId21"/>
    <p:sldId id="297" r:id="rId22"/>
    <p:sldId id="299" r:id="rId23"/>
    <p:sldId id="300" r:id="rId24"/>
  </p:sldIdLst>
  <p:sldSz cx="12192000" cy="6858000"/>
  <p:notesSz cx="9928225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2" autoAdjust="0"/>
    <p:restoredTop sz="94161" autoAdjust="0"/>
  </p:normalViewPr>
  <p:slideViewPr>
    <p:cSldViewPr>
      <p:cViewPr varScale="1">
        <p:scale>
          <a:sx n="103" d="100"/>
          <a:sy n="103" d="100"/>
        </p:scale>
        <p:origin x="115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458"/>
          </a:xfrm>
          <a:prstGeom prst="rect">
            <a:avLst/>
          </a:prstGeom>
        </p:spPr>
        <p:txBody>
          <a:bodyPr vert="horz" lIns="80284" tIns="40142" rIns="80284" bIns="4014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409" y="0"/>
            <a:ext cx="4302231" cy="341458"/>
          </a:xfrm>
          <a:prstGeom prst="rect">
            <a:avLst/>
          </a:prstGeom>
        </p:spPr>
        <p:txBody>
          <a:bodyPr vert="horz" lIns="80284" tIns="40142" rIns="80284" bIns="40142" rtlCol="0"/>
          <a:lstStyle>
            <a:lvl1pPr algn="r">
              <a:defRPr sz="1100"/>
            </a:lvl1pPr>
          </a:lstStyle>
          <a:p>
            <a:fld id="{11F5F62E-5668-4E59-982B-2370BB4718DC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84" tIns="40142" rIns="80284" bIns="4014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4"/>
          </a:xfrm>
          <a:prstGeom prst="rect">
            <a:avLst/>
          </a:prstGeom>
        </p:spPr>
        <p:txBody>
          <a:bodyPr vert="horz" lIns="80284" tIns="40142" rIns="80284" bIns="4014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41457"/>
          </a:xfrm>
          <a:prstGeom prst="rect">
            <a:avLst/>
          </a:prstGeom>
        </p:spPr>
        <p:txBody>
          <a:bodyPr vert="horz" lIns="80284" tIns="40142" rIns="80284" bIns="4014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409" y="6456219"/>
            <a:ext cx="4302231" cy="341457"/>
          </a:xfrm>
          <a:prstGeom prst="rect">
            <a:avLst/>
          </a:prstGeom>
        </p:spPr>
        <p:txBody>
          <a:bodyPr vert="horz" lIns="80284" tIns="40142" rIns="80284" bIns="40142" rtlCol="0" anchor="b"/>
          <a:lstStyle>
            <a:lvl1pPr algn="r">
              <a:defRPr sz="1100"/>
            </a:lvl1pPr>
          </a:lstStyle>
          <a:p>
            <a:fld id="{0E217949-7A8F-49D1-8368-2DA4A0A429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638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7949-7A8F-49D1-8368-2DA4A0A4290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858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7949-7A8F-49D1-8368-2DA4A0A4290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416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7949-7A8F-49D1-8368-2DA4A0A4290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1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430463" y="531813"/>
            <a:ext cx="4743450" cy="26685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7B0EB-F750-4F2E-82BE-26E3ADA46AED}" type="slidenum">
              <a:rPr kumimoji="0" lang="ru-RU" sz="11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56189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7949-7A8F-49D1-8368-2DA4A0A4290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989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7949-7A8F-49D1-8368-2DA4A0A4290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333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7949-7A8F-49D1-8368-2DA4A0A4290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892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571BA-1751-49E7-8327-2857D7D5873D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989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7949-7A8F-49D1-8368-2DA4A0A42904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340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97552" y="304800"/>
            <a:ext cx="1290827" cy="65227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971543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DDE0-3F28-462E-B467-A1960565C11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4CA-2C21-4DD9-A860-46F0C01CD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6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DDE0-3F28-462E-B467-A1960565C118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4CA-2C21-4DD9-A860-46F0C01CD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46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8378" y="264413"/>
            <a:ext cx="5699125" cy="50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40985" y="1856994"/>
            <a:ext cx="5985509" cy="1378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43004" y="6429851"/>
            <a:ext cx="161925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002E86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971543" cy="685800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4784597" y="6517385"/>
            <a:ext cx="6858000" cy="0"/>
          </a:xfrm>
          <a:custGeom>
            <a:avLst/>
            <a:gdLst/>
            <a:ahLst/>
            <a:cxnLst/>
            <a:rect l="l" t="t" r="r" b="b"/>
            <a:pathLst>
              <a:path w="6858000">
                <a:moveTo>
                  <a:pt x="6857619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0095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381182" y="2602462"/>
            <a:ext cx="7543799" cy="880626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algn="ctr">
              <a:lnSpc>
                <a:spcPts val="3400"/>
              </a:lnSpc>
              <a:spcBef>
                <a:spcPts val="585"/>
              </a:spcBef>
            </a:pPr>
            <a:r>
              <a:rPr dirty="0" err="1"/>
              <a:t>Стратеги</a:t>
            </a:r>
            <a:r>
              <a:rPr lang="ru-RU" dirty="0"/>
              <a:t>я</a:t>
            </a:r>
            <a:r>
              <a:rPr spc="-110" dirty="0"/>
              <a:t> </a:t>
            </a:r>
            <a:r>
              <a:rPr spc="-10" dirty="0" err="1"/>
              <a:t>развити</a:t>
            </a:r>
            <a:r>
              <a:rPr lang="ru-RU" spc="-10" dirty="0"/>
              <a:t>я</a:t>
            </a:r>
            <a:r>
              <a:rPr spc="-10" dirty="0"/>
              <a:t> </a:t>
            </a:r>
            <a:br>
              <a:rPr lang="ru-RU" spc="-10" dirty="0"/>
            </a:br>
            <a:r>
              <a:rPr lang="ru-RU" spc="-10" dirty="0"/>
              <a:t>АО «Центр транспортного сервиса» на период 2025-2034 гг. </a:t>
            </a:r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7315200" y="6248400"/>
            <a:ext cx="167576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dirty="0">
                <a:solidFill>
                  <a:srgbClr val="002E86"/>
                </a:solidFill>
                <a:latin typeface="Verdana"/>
                <a:cs typeface="Verdana"/>
              </a:rPr>
              <a:t>Астана 2025 год</a:t>
            </a:r>
            <a:endParaRPr sz="1200" dirty="0">
              <a:latin typeface="Verdana"/>
              <a:cs typeface="Verdana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31AA1335-CB5B-4021-84DE-44827AB0F6E2}"/>
              </a:ext>
            </a:extLst>
          </p:cNvPr>
          <p:cNvGrpSpPr/>
          <p:nvPr/>
        </p:nvGrpSpPr>
        <p:grpSpPr>
          <a:xfrm>
            <a:off x="3914085" y="446918"/>
            <a:ext cx="6038852" cy="905225"/>
            <a:chOff x="425142" y="592265"/>
            <a:chExt cx="6038852" cy="905225"/>
          </a:xfrm>
        </p:grpSpPr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7A9A5D9C-B173-4630-8293-7BACEC0E3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142" y="592265"/>
              <a:ext cx="980979" cy="90522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7F93188-073C-4755-8FE8-D2C1E5946A8F}"/>
                </a:ext>
              </a:extLst>
            </p:cNvPr>
            <p:cNvSpPr txBox="1"/>
            <p:nvPr/>
          </p:nvSpPr>
          <p:spPr>
            <a:xfrm>
              <a:off x="1265837" y="967621"/>
              <a:ext cx="51981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rgbClr val="002E86"/>
                  </a:solidFill>
                  <a:latin typeface="Verdana"/>
                  <a:ea typeface="+mj-ea"/>
                </a:rPr>
                <a:t>АО «ЦЕНТР ТРАНСПОРТНОГО СЕРВИСА»</a:t>
              </a:r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2866E2F-A9E6-4341-A923-3439C43131F6}"/>
              </a:ext>
            </a:extLst>
          </p:cNvPr>
          <p:cNvSpPr/>
          <p:nvPr/>
        </p:nvSpPr>
        <p:spPr>
          <a:xfrm>
            <a:off x="8305800" y="17626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240" algn="just">
              <a:lnSpc>
                <a:spcPts val="12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Утверждена </a:t>
            </a:r>
            <a:endParaRPr lang="ru-RU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240" algn="just">
              <a:lnSpc>
                <a:spcPts val="12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Решением Совета директоров </a:t>
            </a:r>
            <a:endParaRPr lang="ru-RU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240" algn="just">
              <a:lnSpc>
                <a:spcPts val="12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АО «Центр транспортного сервиса»</a:t>
            </a:r>
            <a:endParaRPr lang="ru-RU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240" algn="just">
              <a:lnSpc>
                <a:spcPts val="12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(протокол №ЦТС-02  от «05» февраля 2025 г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7AD534-2F61-488F-9FBC-631FF9F1B509}"/>
              </a:ext>
            </a:extLst>
          </p:cNvPr>
          <p:cNvSpPr txBox="1"/>
          <p:nvPr/>
        </p:nvSpPr>
        <p:spPr>
          <a:xfrm>
            <a:off x="2514600" y="286531"/>
            <a:ext cx="839385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E86"/>
                </a:solidFill>
                <a:latin typeface="Verdana"/>
                <a:ea typeface="+mj-ea"/>
              </a:rPr>
              <a:t>ЦЕЛЕВАЯ СХЕМА ОПЕРАЦИОННОЙ ДЕЯТЕЛЬНОСТИ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76904" y="1066800"/>
            <a:ext cx="7438192" cy="770022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 «ЦТС»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 подъездных путей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73745" y="2374176"/>
            <a:ext cx="3594780" cy="2172349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ЦЖС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Текущее содержание и текущий ремонт соединительных и  подъездных путей. (расходный договор)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279465" y="2374177"/>
            <a:ext cx="3532472" cy="2172350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ГП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Оформление перевозочных документов и взыскание платы за оказанные услуги (расходный договор).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Проезд вагонов по подъездным путям и стоянки вагонов на подъездных путях. (доходный договор)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73745" y="5084578"/>
            <a:ext cx="7438192" cy="665798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КЛИЕНТ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(11 981 договоров)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Договора на предоставление услуг железнодорожных подъездных и соединительных путей. (доходный договор)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C2CB062B-AB22-43DF-BB99-6943B3EDEC14}"/>
              </a:ext>
            </a:extLst>
          </p:cNvPr>
          <p:cNvCxnSpPr>
            <a:cxnSpLocks/>
          </p:cNvCxnSpPr>
          <p:nvPr/>
        </p:nvCxnSpPr>
        <p:spPr>
          <a:xfrm>
            <a:off x="4308230" y="1836822"/>
            <a:ext cx="0" cy="537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: уступ 28">
            <a:extLst>
              <a:ext uri="{FF2B5EF4-FFF2-40B4-BE49-F238E27FC236}">
                <a16:creationId xmlns:a16="http://schemas.microsoft.com/office/drawing/2014/main" id="{38B61379-020F-44EB-9D95-5F22843066A6}"/>
              </a:ext>
            </a:extLst>
          </p:cNvPr>
          <p:cNvCxnSpPr>
            <a:cxnSpLocks/>
            <a:endCxn id="9" idx="3"/>
          </p:cNvCxnSpPr>
          <p:nvPr/>
        </p:nvCxnSpPr>
        <p:spPr>
          <a:xfrm rot="16200000" flipV="1">
            <a:off x="7991378" y="3275530"/>
            <a:ext cx="3882189" cy="2347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19A7D270-ECF2-4785-8B33-C994F9FC4343}"/>
              </a:ext>
            </a:extLst>
          </p:cNvPr>
          <p:cNvCxnSpPr>
            <a:cxnSpLocks/>
          </p:cNvCxnSpPr>
          <p:nvPr/>
        </p:nvCxnSpPr>
        <p:spPr>
          <a:xfrm>
            <a:off x="9813219" y="5334000"/>
            <a:ext cx="233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DED52A99-8F7A-4DD0-AB1B-3ACC832F5B91}"/>
              </a:ext>
            </a:extLst>
          </p:cNvPr>
          <p:cNvCxnSpPr>
            <a:cxnSpLocks/>
          </p:cNvCxnSpPr>
          <p:nvPr/>
        </p:nvCxnSpPr>
        <p:spPr>
          <a:xfrm>
            <a:off x="7965831" y="1810446"/>
            <a:ext cx="0" cy="5694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341A72C-E540-4201-9C2E-3A5A43ECDFCC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9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389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7E1A1-7BE2-A68E-22DB-5D73D8053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ABE2C5-7624-00DD-5899-22631E772C97}"/>
              </a:ext>
            </a:extLst>
          </p:cNvPr>
          <p:cNvSpPr txBox="1"/>
          <p:nvPr/>
        </p:nvSpPr>
        <p:spPr>
          <a:xfrm>
            <a:off x="3276600" y="124298"/>
            <a:ext cx="6172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E86"/>
                </a:solidFill>
                <a:latin typeface="Verdana"/>
                <a:ea typeface="+mj-ea"/>
                <a:cs typeface="+mn-cs"/>
              </a:rPr>
              <a:t>Финансовые показатели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780FAE2-2570-4B27-A1E5-0E188AD5C8AF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10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6C5F543-CB7F-4DBB-A199-8FB100DF35E9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462853"/>
          <a:ext cx="11795399" cy="531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981347143"/>
                    </a:ext>
                  </a:extLst>
                </a:gridCol>
                <a:gridCol w="1559059">
                  <a:extLst>
                    <a:ext uri="{9D8B030D-6E8A-4147-A177-3AD203B41FA5}">
                      <a16:colId xmlns:a16="http://schemas.microsoft.com/office/drawing/2014/main" val="3444191073"/>
                    </a:ext>
                  </a:extLst>
                </a:gridCol>
                <a:gridCol w="1785520">
                  <a:extLst>
                    <a:ext uri="{9D8B030D-6E8A-4147-A177-3AD203B41FA5}">
                      <a16:colId xmlns:a16="http://schemas.microsoft.com/office/drawing/2014/main" val="3309229833"/>
                    </a:ext>
                  </a:extLst>
                </a:gridCol>
                <a:gridCol w="1775540">
                  <a:extLst>
                    <a:ext uri="{9D8B030D-6E8A-4147-A177-3AD203B41FA5}">
                      <a16:colId xmlns:a16="http://schemas.microsoft.com/office/drawing/2014/main" val="697639483"/>
                    </a:ext>
                  </a:extLst>
                </a:gridCol>
                <a:gridCol w="1775540">
                  <a:extLst>
                    <a:ext uri="{9D8B030D-6E8A-4147-A177-3AD203B41FA5}">
                      <a16:colId xmlns:a16="http://schemas.microsoft.com/office/drawing/2014/main" val="2169248357"/>
                    </a:ext>
                  </a:extLst>
                </a:gridCol>
                <a:gridCol w="1775540">
                  <a:extLst>
                    <a:ext uri="{9D8B030D-6E8A-4147-A177-3AD203B41FA5}">
                      <a16:colId xmlns:a16="http://schemas.microsoft.com/office/drawing/2014/main" val="3906049530"/>
                    </a:ext>
                  </a:extLst>
                </a:gridCol>
              </a:tblGrid>
              <a:tr h="28750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Ед.изм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endParaRPr lang="x-none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  <a:endParaRPr lang="x-none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+,-</a:t>
                      </a:r>
                      <a:endParaRPr lang="x-none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924368"/>
                  </a:ext>
                </a:extLst>
              </a:tr>
              <a:tr h="420224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абс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x-none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x-none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024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Выручка от реализации товаров, работ и услуг, в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kern="120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x-none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1 094 499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2 115 004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1 020 505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93,2</a:t>
                      </a:r>
                      <a:endParaRPr lang="x-non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6790027"/>
                  </a:ext>
                </a:extLst>
              </a:tr>
              <a:tr h="222947"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x-none" sz="12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1 073 503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200" i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2 071 203</a:t>
                      </a:r>
                      <a:endParaRPr lang="x-none" sz="120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997 700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92,9</a:t>
                      </a:r>
                      <a:endParaRPr lang="x-none"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2726888"/>
                  </a:ext>
                </a:extLst>
              </a:tr>
              <a:tr h="177227"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2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kumimoji="0" lang="x-none" sz="12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20 996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200" i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43 801</a:t>
                      </a:r>
                      <a:endParaRPr lang="x-none" sz="120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22 805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108,6</a:t>
                      </a:r>
                      <a:endParaRPr lang="x-none"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1567496"/>
                  </a:ext>
                </a:extLst>
              </a:tr>
              <a:tr h="13800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Себестоимость реализованных товаров, работ и услуг, в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kern="120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x-none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2 555 980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3 014 432</a:t>
                      </a:r>
                      <a:endParaRPr lang="x-none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458 452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x-non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2979566"/>
                  </a:ext>
                </a:extLst>
              </a:tr>
              <a:tr h="122763"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текущее содержание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kern="120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200" b="0" i="1" kern="12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994 604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1 113 095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118 491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</a:t>
                      </a:r>
                      <a:endParaRPr lang="x-none"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709323"/>
                  </a:ext>
                </a:extLst>
              </a:tr>
              <a:tr h="153243"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текущий ремонт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kern="120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200" b="0" i="1" kern="12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310 757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468 841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158 084</a:t>
                      </a:r>
                      <a:endParaRPr lang="x-none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50,9</a:t>
                      </a:r>
                      <a:endParaRPr lang="x-none"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5021339"/>
                  </a:ext>
                </a:extLst>
              </a:tr>
              <a:tr h="354159">
                <a:tc>
                  <a:txBody>
                    <a:bodyPr/>
                    <a:lstStyle/>
                    <a:p>
                      <a:pPr marL="0" algn="l"/>
                      <a:r>
                        <a:rPr lang="ru-RU" sz="14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Операционная прибыль/ убыток</a:t>
                      </a:r>
                      <a:endParaRPr lang="x-none" sz="1400" b="1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400" b="1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/>
                      <a:r>
                        <a:rPr lang="ru-RU" sz="14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x-none" sz="14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1 461 481</a:t>
                      </a:r>
                      <a:r>
                        <a:rPr lang="ru-RU" sz="14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x-none" sz="1400" b="1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4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x-none" sz="1400" b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99 428)</a:t>
                      </a:r>
                      <a:endParaRPr lang="x-none" sz="1400" b="1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562 053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marL="0" algn="r"/>
                      <a:r>
                        <a:rPr lang="ru-RU" sz="140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38,5</a:t>
                      </a:r>
                      <a:endParaRPr lang="x-none" sz="1400" b="1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R="72000" anchor="ctr"/>
                </a:tc>
                <a:extLst>
                  <a:ext uri="{0D108BD9-81ED-4DB2-BD59-A6C34878D82A}">
                    <a16:rowId xmlns:a16="http://schemas.microsoft.com/office/drawing/2014/main" val="3111203490"/>
                  </a:ext>
                </a:extLst>
              </a:tr>
              <a:tr h="354159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Финансовые доходы</a:t>
                      </a:r>
                      <a:endParaRPr lang="x-none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kern="120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x-none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3 449 386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2 993 955</a:t>
                      </a:r>
                      <a:endParaRPr lang="x-none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(455 431)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-13,2</a:t>
                      </a:r>
                      <a:endParaRPr lang="x-non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3022977"/>
                  </a:ext>
                </a:extLst>
              </a:tr>
              <a:tr h="354159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доходы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kern="120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x-none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291 486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352 0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  <a:endParaRPr lang="x-none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60 539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20,8</a:t>
                      </a:r>
                      <a:endParaRPr lang="x-non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2404289"/>
                  </a:ext>
                </a:extLst>
              </a:tr>
              <a:tr h="354159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расходы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x-none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70 860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74 837</a:t>
                      </a:r>
                      <a:endParaRPr lang="x-none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3 977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  <a:endParaRPr lang="x-non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384466"/>
                  </a:ext>
                </a:extLst>
              </a:tr>
              <a:tr h="47918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 (убыток) до налогообложения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kern="120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x-none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1 176 879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1 204 383</a:t>
                      </a:r>
                      <a:endParaRPr lang="x-none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27 504</a:t>
                      </a:r>
                      <a:endParaRPr lang="x-non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x-non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6457645"/>
                  </a:ext>
                </a:extLst>
              </a:tr>
              <a:tr h="47918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 (убыток) после налогообложения</a:t>
                      </a:r>
                      <a:endParaRPr lang="x-non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 err="1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1400" b="1" i="0" kern="12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960 655</a:t>
                      </a:r>
                      <a:endParaRPr lang="x-non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ru-RU" sz="14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928 263</a:t>
                      </a:r>
                      <a:endParaRPr lang="x-none" sz="14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(32 392)</a:t>
                      </a:r>
                      <a:endParaRPr lang="x-non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-3,4</a:t>
                      </a:r>
                      <a:endParaRPr lang="x-non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687259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85501B16-7104-4947-8D9C-5B77B1F6AB51}"/>
              </a:ext>
            </a:extLst>
          </p:cNvPr>
          <p:cNvSpPr txBox="1"/>
          <p:nvPr/>
        </p:nvSpPr>
        <p:spPr>
          <a:xfrm>
            <a:off x="780222" y="6444563"/>
            <a:ext cx="10591800" cy="307777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kern="0"/>
            </a:defPPr>
            <a:lvl1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60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Операционная прибыль нерентабельна в связи с низким тарифом на Услуги 1 и 2</a:t>
            </a:r>
          </a:p>
        </p:txBody>
      </p:sp>
    </p:spTree>
    <p:extLst>
      <p:ext uri="{BB962C8B-B14F-4D97-AF65-F5344CB8AC3E}">
        <p14:creationId xmlns:p14="http://schemas.microsoft.com/office/powerpoint/2010/main" val="3476606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0DE734-C691-F3E2-C20D-23D39B35E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15402569-CF9B-CE09-300D-4F6E22250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86307"/>
              </p:ext>
            </p:extLst>
          </p:nvPr>
        </p:nvGraphicFramePr>
        <p:xfrm>
          <a:off x="422441" y="4084491"/>
          <a:ext cx="108418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87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ROACE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30DEF7C4-25AE-41F5-E689-6F2FF174A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647127"/>
              </p:ext>
            </p:extLst>
          </p:nvPr>
        </p:nvGraphicFramePr>
        <p:xfrm>
          <a:off x="1946690" y="2015136"/>
          <a:ext cx="150839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394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Операционный  убыток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905841E8-CA56-C406-356B-DF40D018B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14099"/>
              </p:ext>
            </p:extLst>
          </p:nvPr>
        </p:nvGraphicFramePr>
        <p:xfrm>
          <a:off x="1946690" y="6039134"/>
          <a:ext cx="150839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394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Капитал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8A283A40-B5AF-AF55-2A75-60CDD30D9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932806"/>
              </p:ext>
            </p:extLst>
          </p:nvPr>
        </p:nvGraphicFramePr>
        <p:xfrm>
          <a:off x="5342094" y="4206240"/>
          <a:ext cx="190256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565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Депозит (доход от неосновной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деят-ти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прочие доходы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FB975CF2-3D39-82D9-5443-15AF79E3E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95154"/>
              </p:ext>
            </p:extLst>
          </p:nvPr>
        </p:nvGraphicFramePr>
        <p:xfrm>
          <a:off x="5342094" y="1252035"/>
          <a:ext cx="190256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565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(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деят-ть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9F822181-357D-0D8C-3389-304177D51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967480"/>
              </p:ext>
            </p:extLst>
          </p:nvPr>
        </p:nvGraphicFramePr>
        <p:xfrm>
          <a:off x="7876149" y="609600"/>
          <a:ext cx="150839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394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Услуга-1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9363CD00-977D-6E93-272B-773E223BB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354075"/>
              </p:ext>
            </p:extLst>
          </p:nvPr>
        </p:nvGraphicFramePr>
        <p:xfrm>
          <a:off x="7883270" y="1875621"/>
          <a:ext cx="150839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394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Услуга-2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9A6B7891-2391-14C0-25D9-69CDAE430172}"/>
              </a:ext>
            </a:extLst>
          </p:cNvPr>
          <p:cNvCxnSpPr>
            <a:cxnSpLocks/>
          </p:cNvCxnSpPr>
          <p:nvPr/>
        </p:nvCxnSpPr>
        <p:spPr>
          <a:xfrm flipH="1">
            <a:off x="1711123" y="2243736"/>
            <a:ext cx="9427" cy="393255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F217F489-7EB4-3B44-CCD7-8381B6C23BC4}"/>
              </a:ext>
            </a:extLst>
          </p:cNvPr>
          <p:cNvCxnSpPr>
            <a:endCxn id="10" idx="1"/>
          </p:cNvCxnSpPr>
          <p:nvPr/>
        </p:nvCxnSpPr>
        <p:spPr>
          <a:xfrm>
            <a:off x="1711123" y="2243736"/>
            <a:ext cx="2355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4B89EA80-F54E-0410-AE5B-34749FB0F561}"/>
              </a:ext>
            </a:extLst>
          </p:cNvPr>
          <p:cNvCxnSpPr/>
          <p:nvPr/>
        </p:nvCxnSpPr>
        <p:spPr>
          <a:xfrm>
            <a:off x="1720550" y="6176294"/>
            <a:ext cx="2355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B5F16C7F-027F-D8AB-565B-662559053BB3}"/>
              </a:ext>
            </a:extLst>
          </p:cNvPr>
          <p:cNvCxnSpPr/>
          <p:nvPr/>
        </p:nvCxnSpPr>
        <p:spPr>
          <a:xfrm>
            <a:off x="1484984" y="4252131"/>
            <a:ext cx="226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76878F95-EB22-2B36-D0C9-B60CC4D61A38}"/>
              </a:ext>
            </a:extLst>
          </p:cNvPr>
          <p:cNvCxnSpPr>
            <a:cxnSpLocks/>
          </p:cNvCxnSpPr>
          <p:nvPr/>
        </p:nvCxnSpPr>
        <p:spPr>
          <a:xfrm>
            <a:off x="3650739" y="1371600"/>
            <a:ext cx="8094" cy="40051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2E067EFE-E65D-E284-8455-8A1A83174E14}"/>
              </a:ext>
            </a:extLst>
          </p:cNvPr>
          <p:cNvCxnSpPr>
            <a:cxnSpLocks/>
          </p:cNvCxnSpPr>
          <p:nvPr/>
        </p:nvCxnSpPr>
        <p:spPr>
          <a:xfrm>
            <a:off x="3658833" y="1371600"/>
            <a:ext cx="16751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id="{8A1E707C-0919-86FE-9EDF-09D712976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595934"/>
              </p:ext>
            </p:extLst>
          </p:nvPr>
        </p:nvGraphicFramePr>
        <p:xfrm>
          <a:off x="3766063" y="5664312"/>
          <a:ext cx="150839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394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Собственный капитал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39" name="Таблица 38">
            <a:extLst>
              <a:ext uri="{FF2B5EF4-FFF2-40B4-BE49-F238E27FC236}">
                <a16:creationId xmlns:a16="http://schemas.microsoft.com/office/drawing/2014/main" id="{E730D240-009C-5DD3-C1E4-ADB1F93D8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671568"/>
              </p:ext>
            </p:extLst>
          </p:nvPr>
        </p:nvGraphicFramePr>
        <p:xfrm>
          <a:off x="3766063" y="6409029"/>
          <a:ext cx="150839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394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Заемный капитал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5ECFF668-95FB-4C90-DDAA-F219BAE45341}"/>
              </a:ext>
            </a:extLst>
          </p:cNvPr>
          <p:cNvCxnSpPr>
            <a:cxnSpLocks/>
          </p:cNvCxnSpPr>
          <p:nvPr/>
        </p:nvCxnSpPr>
        <p:spPr>
          <a:xfrm>
            <a:off x="3643618" y="5892912"/>
            <a:ext cx="0" cy="6532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CCB1300B-95E5-83BF-EA0B-ABB7B132BCD6}"/>
              </a:ext>
            </a:extLst>
          </p:cNvPr>
          <p:cNvCxnSpPr>
            <a:endCxn id="38" idx="1"/>
          </p:cNvCxnSpPr>
          <p:nvPr/>
        </p:nvCxnSpPr>
        <p:spPr>
          <a:xfrm>
            <a:off x="3643618" y="5892912"/>
            <a:ext cx="12244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D95193CE-4033-A280-6DDC-5775399A5C63}"/>
              </a:ext>
            </a:extLst>
          </p:cNvPr>
          <p:cNvCxnSpPr>
            <a:cxnSpLocks/>
            <a:endCxn id="39" idx="1"/>
          </p:cNvCxnSpPr>
          <p:nvPr/>
        </p:nvCxnSpPr>
        <p:spPr>
          <a:xfrm>
            <a:off x="3643618" y="6546189"/>
            <a:ext cx="12244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A4FFA594-25B3-DAEC-B5E9-1B401BB44F1A}"/>
              </a:ext>
            </a:extLst>
          </p:cNvPr>
          <p:cNvCxnSpPr/>
          <p:nvPr/>
        </p:nvCxnSpPr>
        <p:spPr>
          <a:xfrm>
            <a:off x="3455084" y="6176294"/>
            <a:ext cx="1885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1DB2F5AB-45EB-3364-B21F-BCFD0E79771C}"/>
              </a:ext>
            </a:extLst>
          </p:cNvPr>
          <p:cNvCxnSpPr/>
          <p:nvPr/>
        </p:nvCxnSpPr>
        <p:spPr>
          <a:xfrm>
            <a:off x="3455084" y="2243736"/>
            <a:ext cx="1885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EAD03E4B-3160-2A8A-3AE8-83C2D3FB4F1D}"/>
              </a:ext>
            </a:extLst>
          </p:cNvPr>
          <p:cNvSpPr txBox="1"/>
          <p:nvPr/>
        </p:nvSpPr>
        <p:spPr>
          <a:xfrm>
            <a:off x="1850358" y="39377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÷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DD2EEE8F-28F8-4A96-B9A0-D3316FEB2A4B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11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142A93A-5270-47F1-A5DB-5AF90CE881D0}"/>
              </a:ext>
            </a:extLst>
          </p:cNvPr>
          <p:cNvSpPr/>
          <p:nvPr/>
        </p:nvSpPr>
        <p:spPr>
          <a:xfrm>
            <a:off x="7828910" y="895692"/>
            <a:ext cx="42550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Услуги по предоставлению подъездных путей для проезда подвижного состава при условии отсутствия конкурентного подъездного пути;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BD17BF9-AFEC-43D5-B95E-113EF168EA20}"/>
              </a:ext>
            </a:extLst>
          </p:cNvPr>
          <p:cNvSpPr/>
          <p:nvPr/>
        </p:nvSpPr>
        <p:spPr>
          <a:xfrm>
            <a:off x="7848600" y="2173435"/>
            <a:ext cx="42702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>
              <a:spcAft>
                <a:spcPts val="600"/>
              </a:spcAft>
            </a:pPr>
            <a:r>
              <a:rPr lang="ru-RU" sz="1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Услуги по предоставлению подъездных путей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условии отсутствия конкурентного подъездного пути.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80C76906-E412-4286-815A-DB955F6B2935}"/>
              </a:ext>
            </a:extLst>
          </p:cNvPr>
          <p:cNvSpPr/>
          <p:nvPr/>
        </p:nvSpPr>
        <p:spPr>
          <a:xfrm>
            <a:off x="5282069" y="5587636"/>
            <a:ext cx="6833731" cy="7463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Акционерный капитал на 31 декабря 2023 года составляет - количество объявленных простых акций 1.139.646 штук с номинальной стоимостью 1 тыс.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одну простую акцию, количество выпущенных в обращение и полностью оплаченных простых акций составляет 522.254 штуки с номинальной стоимостью 1 тыс.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акцию.</a:t>
            </a:r>
          </a:p>
          <a:p>
            <a:pPr algn="l"/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Нераспределенная  прибыль на 31.12.2024 года составляет – 9 667 193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тыс.тенге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DBEB507C-A49C-4466-ADF2-44A87F9F70E3}"/>
              </a:ext>
            </a:extLst>
          </p:cNvPr>
          <p:cNvSpPr/>
          <p:nvPr/>
        </p:nvSpPr>
        <p:spPr>
          <a:xfrm>
            <a:off x="5295469" y="6425199"/>
            <a:ext cx="6811863" cy="274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Отсутствует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6D9CE5C1-AAE9-4A8D-BD5A-39364BFC150B}"/>
              </a:ext>
            </a:extLst>
          </p:cNvPr>
          <p:cNvSpPr/>
          <p:nvPr/>
        </p:nvSpPr>
        <p:spPr>
          <a:xfrm>
            <a:off x="9384543" y="609600"/>
            <a:ext cx="2699384" cy="262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2024 год 2 071 203 </a:t>
            </a:r>
            <a:r>
              <a:rPr lang="ru-RU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тыс.тенге</a:t>
            </a:r>
            <a:endParaRPr lang="x-none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DE0B5718-8444-430D-B4A7-8E067B7458A7}"/>
              </a:ext>
            </a:extLst>
          </p:cNvPr>
          <p:cNvSpPr/>
          <p:nvPr/>
        </p:nvSpPr>
        <p:spPr>
          <a:xfrm>
            <a:off x="9416416" y="1875621"/>
            <a:ext cx="2699384" cy="262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2024 год 43 801 </a:t>
            </a:r>
            <a:r>
              <a:rPr lang="ru-RU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тыс.тенге</a:t>
            </a:r>
            <a:endParaRPr lang="x-none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7066EFF-DE54-4038-BBFC-E47EFBED2BE2}"/>
              </a:ext>
            </a:extLst>
          </p:cNvPr>
          <p:cNvSpPr/>
          <p:nvPr/>
        </p:nvSpPr>
        <p:spPr>
          <a:xfrm>
            <a:off x="3789620" y="2698092"/>
            <a:ext cx="3334195" cy="111207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Ключевыми факторами успеха повышения доходности являются: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Известность на рынке;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качества оказываемых услуг;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Квалифицированные работники Общества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Устойчивая направленность и четкая стратегическая позиция.</a:t>
            </a:r>
            <a:endParaRPr lang="x-non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0EC6935-41E6-4FD5-8BEF-46AE2ABA0A96}"/>
              </a:ext>
            </a:extLst>
          </p:cNvPr>
          <p:cNvSpPr/>
          <p:nvPr/>
        </p:nvSpPr>
        <p:spPr>
          <a:xfrm>
            <a:off x="3789620" y="1652021"/>
            <a:ext cx="3334195" cy="10149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повышения доходности: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 дополнительных подъездных путей от сторонних организации;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Повышения тарифа;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активов Общества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Таблица 44">
            <a:extLst>
              <a:ext uri="{FF2B5EF4-FFF2-40B4-BE49-F238E27FC236}">
                <a16:creationId xmlns:a16="http://schemas.microsoft.com/office/drawing/2014/main" id="{152DA869-A94B-4733-B2BD-22760BDC9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705900"/>
              </p:ext>
            </p:extLst>
          </p:nvPr>
        </p:nvGraphicFramePr>
        <p:xfrm>
          <a:off x="5342094" y="907939"/>
          <a:ext cx="190256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565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2 115 004 тыс. тенге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49" name="Таблица 48">
            <a:extLst>
              <a:ext uri="{FF2B5EF4-FFF2-40B4-BE49-F238E27FC236}">
                <a16:creationId xmlns:a16="http://schemas.microsoft.com/office/drawing/2014/main" id="{5107455C-8C53-4853-B5D3-AD534FB1A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175780"/>
              </p:ext>
            </p:extLst>
          </p:nvPr>
        </p:nvGraphicFramePr>
        <p:xfrm>
          <a:off x="1946688" y="1664135"/>
          <a:ext cx="150839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395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baseline="0" dirty="0">
                          <a:solidFill>
                            <a:srgbClr val="C00000"/>
                          </a:solidFill>
                        </a:rPr>
                        <a:t>- 899 428 </a:t>
                      </a:r>
                      <a:r>
                        <a:rPr lang="ru-RU" sz="1200" baseline="0" dirty="0" err="1">
                          <a:solidFill>
                            <a:srgbClr val="C00000"/>
                          </a:solidFill>
                        </a:rPr>
                        <a:t>тыс.тенге</a:t>
                      </a:r>
                      <a:endParaRPr lang="ru-RU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51" name="Таблица 50">
            <a:extLst>
              <a:ext uri="{FF2B5EF4-FFF2-40B4-BE49-F238E27FC236}">
                <a16:creationId xmlns:a16="http://schemas.microsoft.com/office/drawing/2014/main" id="{6938F6FF-5CCA-4878-9A2F-845A33EB4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521092"/>
              </p:ext>
            </p:extLst>
          </p:nvPr>
        </p:nvGraphicFramePr>
        <p:xfrm>
          <a:off x="1946690" y="5726851"/>
          <a:ext cx="1628209" cy="27432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628209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10 189 447 </a:t>
                      </a:r>
                      <a:r>
                        <a:rPr lang="ru-RU" sz="1200" dirty="0" err="1">
                          <a:solidFill>
                            <a:schemeClr val="tx2"/>
                          </a:solidFill>
                        </a:rPr>
                        <a:t>тыс.тенге</a:t>
                      </a:r>
                      <a:endParaRPr lang="ru-RU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2A57A5B-370F-4911-9434-1ADE4F27A51D}"/>
              </a:ext>
            </a:extLst>
          </p:cNvPr>
          <p:cNvSpPr txBox="1"/>
          <p:nvPr/>
        </p:nvSpPr>
        <p:spPr>
          <a:xfrm>
            <a:off x="8087670" y="4267200"/>
            <a:ext cx="372333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Расходы, тыс.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1. Общие административные расходы – 295 228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2. ФОТ – 1 777 616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3. ОРУ – 1 823 936</a:t>
            </a:r>
          </a:p>
          <a:p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в том числе: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ТС –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1 113 095,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ТР –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468 841</a:t>
            </a:r>
            <a:endParaRPr lang="x-non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4. Прочие – 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359 821</a:t>
            </a:r>
            <a:endParaRPr lang="x-non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Таблица 42">
            <a:extLst>
              <a:ext uri="{FF2B5EF4-FFF2-40B4-BE49-F238E27FC236}">
                <a16:creationId xmlns:a16="http://schemas.microsoft.com/office/drawing/2014/main" id="{948E62E1-A64C-490C-B285-FFE3A49F6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15425"/>
              </p:ext>
            </p:extLst>
          </p:nvPr>
        </p:nvGraphicFramePr>
        <p:xfrm>
          <a:off x="5342094" y="3886200"/>
          <a:ext cx="190256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565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3 345 980</a:t>
                      </a: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</a:rPr>
                        <a:t>тыс. тенге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graphicFrame>
        <p:nvGraphicFramePr>
          <p:cNvPr id="53" name="Таблица 52">
            <a:extLst>
              <a:ext uri="{FF2B5EF4-FFF2-40B4-BE49-F238E27FC236}">
                <a16:creationId xmlns:a16="http://schemas.microsoft.com/office/drawing/2014/main" id="{98B809A6-6314-4988-8717-7D4DADE63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874197"/>
              </p:ext>
            </p:extLst>
          </p:nvPr>
        </p:nvGraphicFramePr>
        <p:xfrm>
          <a:off x="5334000" y="5236915"/>
          <a:ext cx="191065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58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Расходы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6F12EC9D-3776-4565-B786-A8F16467B47C}"/>
              </a:ext>
            </a:extLst>
          </p:cNvPr>
          <p:cNvCxnSpPr>
            <a:endCxn id="19" idx="1"/>
          </p:cNvCxnSpPr>
          <p:nvPr/>
        </p:nvCxnSpPr>
        <p:spPr>
          <a:xfrm flipV="1">
            <a:off x="7244659" y="746760"/>
            <a:ext cx="631490" cy="642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6E8D7EFA-57EB-4ABE-8309-730161FD059A}"/>
              </a:ext>
            </a:extLst>
          </p:cNvPr>
          <p:cNvCxnSpPr>
            <a:endCxn id="20" idx="1"/>
          </p:cNvCxnSpPr>
          <p:nvPr/>
        </p:nvCxnSpPr>
        <p:spPr>
          <a:xfrm>
            <a:off x="7268352" y="1389195"/>
            <a:ext cx="614918" cy="623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3D8C2291-8FE7-4DDE-9059-333491C6DC3A}"/>
              </a:ext>
            </a:extLst>
          </p:cNvPr>
          <p:cNvCxnSpPr>
            <a:cxnSpLocks/>
            <a:stCxn id="53" idx="3"/>
          </p:cNvCxnSpPr>
          <p:nvPr/>
        </p:nvCxnSpPr>
        <p:spPr>
          <a:xfrm>
            <a:off x="7244658" y="5374075"/>
            <a:ext cx="843012" cy="2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Таблица 53">
            <a:extLst>
              <a:ext uri="{FF2B5EF4-FFF2-40B4-BE49-F238E27FC236}">
                <a16:creationId xmlns:a16="http://schemas.microsoft.com/office/drawing/2014/main" id="{E231E4F4-1ED1-45EF-BD63-50193CC9E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013701"/>
              </p:ext>
            </p:extLst>
          </p:nvPr>
        </p:nvGraphicFramePr>
        <p:xfrm>
          <a:off x="5334000" y="4907280"/>
          <a:ext cx="1910659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59">
                  <a:extLst>
                    <a:ext uri="{9D8B030D-6E8A-4147-A177-3AD203B41FA5}">
                      <a16:colId xmlns:a16="http://schemas.microsoft.com/office/drawing/2014/main" val="896125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4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</a:rPr>
                        <a:t>532 721 тыс. тенге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17836"/>
                  </a:ext>
                </a:extLst>
              </a:tr>
            </a:tbl>
          </a:graphicData>
        </a:graphic>
      </p:graphicFrame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96A0B54C-D203-48E3-AFEC-F7D89405F59F}"/>
              </a:ext>
            </a:extLst>
          </p:cNvPr>
          <p:cNvCxnSpPr>
            <a:cxnSpLocks/>
          </p:cNvCxnSpPr>
          <p:nvPr/>
        </p:nvCxnSpPr>
        <p:spPr>
          <a:xfrm>
            <a:off x="3666927" y="4572000"/>
            <a:ext cx="16751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AC49EE27-10D5-4BE0-A190-8C92118DBBF4}"/>
              </a:ext>
            </a:extLst>
          </p:cNvPr>
          <p:cNvCxnSpPr>
            <a:cxnSpLocks/>
          </p:cNvCxnSpPr>
          <p:nvPr/>
        </p:nvCxnSpPr>
        <p:spPr>
          <a:xfrm>
            <a:off x="3666927" y="5357142"/>
            <a:ext cx="16751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012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7AD534-2F61-488F-9FBC-631FF9F1B509}"/>
              </a:ext>
            </a:extLst>
          </p:cNvPr>
          <p:cNvSpPr txBox="1"/>
          <p:nvPr/>
        </p:nvSpPr>
        <p:spPr>
          <a:xfrm>
            <a:off x="1752600" y="228830"/>
            <a:ext cx="79708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002E86"/>
                </a:solidFill>
                <a:latin typeface="Verdana"/>
                <a:ea typeface="+mj-ea"/>
                <a:cs typeface="+mn-cs"/>
              </a:rPr>
              <a:t>SWOT </a:t>
            </a:r>
            <a:r>
              <a:rPr lang="ru-RU" sz="1600" b="1" dirty="0">
                <a:solidFill>
                  <a:srgbClr val="002E86"/>
                </a:solidFill>
                <a:latin typeface="Verdana"/>
                <a:ea typeface="+mj-ea"/>
                <a:cs typeface="+mn-cs"/>
              </a:rPr>
              <a:t>АНАЛИЗ</a:t>
            </a:r>
          </a:p>
        </p:txBody>
      </p:sp>
      <p:grpSp>
        <p:nvGrpSpPr>
          <p:cNvPr id="9" name="Group 83">
            <a:extLst>
              <a:ext uri="{FF2B5EF4-FFF2-40B4-BE49-F238E27FC236}">
                <a16:creationId xmlns:a16="http://schemas.microsoft.com/office/drawing/2014/main" id="{5D956D7E-506E-4DB2-A28C-431F7DB398C9}"/>
              </a:ext>
            </a:extLst>
          </p:cNvPr>
          <p:cNvGrpSpPr/>
          <p:nvPr/>
        </p:nvGrpSpPr>
        <p:grpSpPr>
          <a:xfrm>
            <a:off x="766354" y="1011534"/>
            <a:ext cx="5305728" cy="1731723"/>
            <a:chOff x="432668" y="3967876"/>
            <a:chExt cx="3613208" cy="1731723"/>
          </a:xfrm>
        </p:grpSpPr>
        <p:grpSp>
          <p:nvGrpSpPr>
            <p:cNvPr id="10" name="Group 46">
              <a:extLst>
                <a:ext uri="{FF2B5EF4-FFF2-40B4-BE49-F238E27FC236}">
                  <a16:creationId xmlns:a16="http://schemas.microsoft.com/office/drawing/2014/main" id="{358287C5-651A-4D6F-A0C4-2CC1AB291F3E}"/>
                </a:ext>
              </a:extLst>
            </p:cNvPr>
            <p:cNvGrpSpPr/>
            <p:nvPr/>
          </p:nvGrpSpPr>
          <p:grpSpPr>
            <a:xfrm>
              <a:off x="445711" y="3967876"/>
              <a:ext cx="314069" cy="304267"/>
              <a:chOff x="6859785" y="2532063"/>
              <a:chExt cx="235964" cy="228600"/>
            </a:xfrm>
            <a:solidFill>
              <a:srgbClr val="17B580"/>
            </a:solidFill>
          </p:grpSpPr>
          <p:sp>
            <p:nvSpPr>
              <p:cNvPr id="14" name="Freeform 3758">
                <a:extLst>
                  <a:ext uri="{FF2B5EF4-FFF2-40B4-BE49-F238E27FC236}">
                    <a16:creationId xmlns:a16="http://schemas.microsoft.com/office/drawing/2014/main" id="{8CECBED9-8DE2-4873-89C4-C7A545C7AE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9785" y="2601913"/>
                <a:ext cx="144463" cy="158750"/>
              </a:xfrm>
              <a:custGeom>
                <a:avLst/>
                <a:gdLst>
                  <a:gd name="T0" fmla="*/ 243 w 455"/>
                  <a:gd name="T1" fmla="*/ 406 h 496"/>
                  <a:gd name="T2" fmla="*/ 215 w 455"/>
                  <a:gd name="T3" fmla="*/ 425 h 496"/>
                  <a:gd name="T4" fmla="*/ 187 w 455"/>
                  <a:gd name="T5" fmla="*/ 435 h 496"/>
                  <a:gd name="T6" fmla="*/ 159 w 455"/>
                  <a:gd name="T7" fmla="*/ 435 h 496"/>
                  <a:gd name="T8" fmla="*/ 135 w 455"/>
                  <a:gd name="T9" fmla="*/ 427 h 496"/>
                  <a:gd name="T10" fmla="*/ 115 w 455"/>
                  <a:gd name="T11" fmla="*/ 412 h 496"/>
                  <a:gd name="T12" fmla="*/ 74 w 455"/>
                  <a:gd name="T13" fmla="*/ 369 h 496"/>
                  <a:gd name="T14" fmla="*/ 64 w 455"/>
                  <a:gd name="T15" fmla="*/ 346 h 496"/>
                  <a:gd name="T16" fmla="*/ 60 w 455"/>
                  <a:gd name="T17" fmla="*/ 321 h 496"/>
                  <a:gd name="T18" fmla="*/ 63 w 455"/>
                  <a:gd name="T19" fmla="*/ 297 h 496"/>
                  <a:gd name="T20" fmla="*/ 74 w 455"/>
                  <a:gd name="T21" fmla="*/ 273 h 496"/>
                  <a:gd name="T22" fmla="*/ 250 w 455"/>
                  <a:gd name="T23" fmla="*/ 95 h 496"/>
                  <a:gd name="T24" fmla="*/ 279 w 455"/>
                  <a:gd name="T25" fmla="*/ 71 h 496"/>
                  <a:gd name="T26" fmla="*/ 308 w 455"/>
                  <a:gd name="T27" fmla="*/ 61 h 496"/>
                  <a:gd name="T28" fmla="*/ 336 w 455"/>
                  <a:gd name="T29" fmla="*/ 61 h 496"/>
                  <a:gd name="T30" fmla="*/ 365 w 455"/>
                  <a:gd name="T31" fmla="*/ 72 h 496"/>
                  <a:gd name="T32" fmla="*/ 391 w 455"/>
                  <a:gd name="T33" fmla="*/ 96 h 496"/>
                  <a:gd name="T34" fmla="*/ 409 w 455"/>
                  <a:gd name="T35" fmla="*/ 114 h 496"/>
                  <a:gd name="T36" fmla="*/ 426 w 455"/>
                  <a:gd name="T37" fmla="*/ 119 h 496"/>
                  <a:gd name="T38" fmla="*/ 442 w 455"/>
                  <a:gd name="T39" fmla="*/ 112 h 496"/>
                  <a:gd name="T40" fmla="*/ 452 w 455"/>
                  <a:gd name="T41" fmla="*/ 98 h 496"/>
                  <a:gd name="T42" fmla="*/ 454 w 455"/>
                  <a:gd name="T43" fmla="*/ 81 h 496"/>
                  <a:gd name="T44" fmla="*/ 435 w 455"/>
                  <a:gd name="T45" fmla="*/ 55 h 496"/>
                  <a:gd name="T46" fmla="*/ 394 w 455"/>
                  <a:gd name="T47" fmla="*/ 20 h 496"/>
                  <a:gd name="T48" fmla="*/ 346 w 455"/>
                  <a:gd name="T49" fmla="*/ 2 h 496"/>
                  <a:gd name="T50" fmla="*/ 306 w 455"/>
                  <a:gd name="T51" fmla="*/ 0 h 496"/>
                  <a:gd name="T52" fmla="*/ 259 w 455"/>
                  <a:gd name="T53" fmla="*/ 15 h 496"/>
                  <a:gd name="T54" fmla="*/ 225 w 455"/>
                  <a:gd name="T55" fmla="*/ 36 h 496"/>
                  <a:gd name="T56" fmla="*/ 43 w 455"/>
                  <a:gd name="T57" fmla="*/ 217 h 496"/>
                  <a:gd name="T58" fmla="*/ 17 w 455"/>
                  <a:gd name="T59" fmla="*/ 253 h 496"/>
                  <a:gd name="T60" fmla="*/ 3 w 455"/>
                  <a:gd name="T61" fmla="*/ 293 h 496"/>
                  <a:gd name="T62" fmla="*/ 1 w 455"/>
                  <a:gd name="T63" fmla="*/ 335 h 496"/>
                  <a:gd name="T64" fmla="*/ 11 w 455"/>
                  <a:gd name="T65" fmla="*/ 377 h 496"/>
                  <a:gd name="T66" fmla="*/ 32 w 455"/>
                  <a:gd name="T67" fmla="*/ 414 h 496"/>
                  <a:gd name="T68" fmla="*/ 82 w 455"/>
                  <a:gd name="T69" fmla="*/ 465 h 496"/>
                  <a:gd name="T70" fmla="*/ 118 w 455"/>
                  <a:gd name="T71" fmla="*/ 485 h 496"/>
                  <a:gd name="T72" fmla="*/ 158 w 455"/>
                  <a:gd name="T73" fmla="*/ 495 h 496"/>
                  <a:gd name="T74" fmla="*/ 180 w 455"/>
                  <a:gd name="T75" fmla="*/ 496 h 496"/>
                  <a:gd name="T76" fmla="*/ 225 w 455"/>
                  <a:gd name="T77" fmla="*/ 486 h 496"/>
                  <a:gd name="T78" fmla="*/ 269 w 455"/>
                  <a:gd name="T79" fmla="*/ 463 h 496"/>
                  <a:gd name="T80" fmla="*/ 389 w 455"/>
                  <a:gd name="T81" fmla="*/ 346 h 496"/>
                  <a:gd name="T82" fmla="*/ 398 w 455"/>
                  <a:gd name="T83" fmla="*/ 331 h 496"/>
                  <a:gd name="T84" fmla="*/ 396 w 455"/>
                  <a:gd name="T85" fmla="*/ 314 h 496"/>
                  <a:gd name="T86" fmla="*/ 385 w 455"/>
                  <a:gd name="T87" fmla="*/ 300 h 496"/>
                  <a:gd name="T88" fmla="*/ 368 w 455"/>
                  <a:gd name="T89" fmla="*/ 294 h 496"/>
                  <a:gd name="T90" fmla="*/ 352 w 455"/>
                  <a:gd name="T91" fmla="*/ 300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55" h="496">
                    <a:moveTo>
                      <a:pt x="347" y="303"/>
                    </a:moveTo>
                    <a:lnTo>
                      <a:pt x="253" y="397"/>
                    </a:lnTo>
                    <a:lnTo>
                      <a:pt x="243" y="406"/>
                    </a:lnTo>
                    <a:lnTo>
                      <a:pt x="235" y="413"/>
                    </a:lnTo>
                    <a:lnTo>
                      <a:pt x="225" y="420"/>
                    </a:lnTo>
                    <a:lnTo>
                      <a:pt x="215" y="425"/>
                    </a:lnTo>
                    <a:lnTo>
                      <a:pt x="206" y="429"/>
                    </a:lnTo>
                    <a:lnTo>
                      <a:pt x="196" y="433"/>
                    </a:lnTo>
                    <a:lnTo>
                      <a:pt x="187" y="435"/>
                    </a:lnTo>
                    <a:lnTo>
                      <a:pt x="176" y="436"/>
                    </a:lnTo>
                    <a:lnTo>
                      <a:pt x="167" y="436"/>
                    </a:lnTo>
                    <a:lnTo>
                      <a:pt x="159" y="435"/>
                    </a:lnTo>
                    <a:lnTo>
                      <a:pt x="151" y="434"/>
                    </a:lnTo>
                    <a:lnTo>
                      <a:pt x="143" y="431"/>
                    </a:lnTo>
                    <a:lnTo>
                      <a:pt x="135" y="427"/>
                    </a:lnTo>
                    <a:lnTo>
                      <a:pt x="128" y="423"/>
                    </a:lnTo>
                    <a:lnTo>
                      <a:pt x="121" y="419"/>
                    </a:lnTo>
                    <a:lnTo>
                      <a:pt x="115" y="412"/>
                    </a:lnTo>
                    <a:lnTo>
                      <a:pt x="85" y="382"/>
                    </a:lnTo>
                    <a:lnTo>
                      <a:pt x="79" y="376"/>
                    </a:lnTo>
                    <a:lnTo>
                      <a:pt x="74" y="369"/>
                    </a:lnTo>
                    <a:lnTo>
                      <a:pt x="70" y="362"/>
                    </a:lnTo>
                    <a:lnTo>
                      <a:pt x="66" y="354"/>
                    </a:lnTo>
                    <a:lnTo>
                      <a:pt x="64" y="346"/>
                    </a:lnTo>
                    <a:lnTo>
                      <a:pt x="62" y="338"/>
                    </a:lnTo>
                    <a:lnTo>
                      <a:pt x="61" y="330"/>
                    </a:lnTo>
                    <a:lnTo>
                      <a:pt x="60" y="321"/>
                    </a:lnTo>
                    <a:lnTo>
                      <a:pt x="61" y="313"/>
                    </a:lnTo>
                    <a:lnTo>
                      <a:pt x="62" y="305"/>
                    </a:lnTo>
                    <a:lnTo>
                      <a:pt x="63" y="297"/>
                    </a:lnTo>
                    <a:lnTo>
                      <a:pt x="66" y="288"/>
                    </a:lnTo>
                    <a:lnTo>
                      <a:pt x="70" y="280"/>
                    </a:lnTo>
                    <a:lnTo>
                      <a:pt x="74" y="273"/>
                    </a:lnTo>
                    <a:lnTo>
                      <a:pt x="79" y="267"/>
                    </a:lnTo>
                    <a:lnTo>
                      <a:pt x="85" y="260"/>
                    </a:lnTo>
                    <a:lnTo>
                      <a:pt x="250" y="95"/>
                    </a:lnTo>
                    <a:lnTo>
                      <a:pt x="259" y="85"/>
                    </a:lnTo>
                    <a:lnTo>
                      <a:pt x="269" y="78"/>
                    </a:lnTo>
                    <a:lnTo>
                      <a:pt x="279" y="71"/>
                    </a:lnTo>
                    <a:lnTo>
                      <a:pt x="288" y="67"/>
                    </a:lnTo>
                    <a:lnTo>
                      <a:pt x="298" y="63"/>
                    </a:lnTo>
                    <a:lnTo>
                      <a:pt x="308" y="61"/>
                    </a:lnTo>
                    <a:lnTo>
                      <a:pt x="316" y="60"/>
                    </a:lnTo>
                    <a:lnTo>
                      <a:pt x="326" y="60"/>
                    </a:lnTo>
                    <a:lnTo>
                      <a:pt x="336" y="61"/>
                    </a:lnTo>
                    <a:lnTo>
                      <a:pt x="345" y="64"/>
                    </a:lnTo>
                    <a:lnTo>
                      <a:pt x="355" y="67"/>
                    </a:lnTo>
                    <a:lnTo>
                      <a:pt x="365" y="72"/>
                    </a:lnTo>
                    <a:lnTo>
                      <a:pt x="374" y="80"/>
                    </a:lnTo>
                    <a:lnTo>
                      <a:pt x="383" y="87"/>
                    </a:lnTo>
                    <a:lnTo>
                      <a:pt x="391" y="96"/>
                    </a:lnTo>
                    <a:lnTo>
                      <a:pt x="400" y="107"/>
                    </a:lnTo>
                    <a:lnTo>
                      <a:pt x="404" y="111"/>
                    </a:lnTo>
                    <a:lnTo>
                      <a:pt x="409" y="114"/>
                    </a:lnTo>
                    <a:lnTo>
                      <a:pt x="414" y="117"/>
                    </a:lnTo>
                    <a:lnTo>
                      <a:pt x="420" y="119"/>
                    </a:lnTo>
                    <a:lnTo>
                      <a:pt x="426" y="119"/>
                    </a:lnTo>
                    <a:lnTo>
                      <a:pt x="431" y="117"/>
                    </a:lnTo>
                    <a:lnTo>
                      <a:pt x="437" y="115"/>
                    </a:lnTo>
                    <a:lnTo>
                      <a:pt x="442" y="112"/>
                    </a:lnTo>
                    <a:lnTo>
                      <a:pt x="447" y="109"/>
                    </a:lnTo>
                    <a:lnTo>
                      <a:pt x="450" y="104"/>
                    </a:lnTo>
                    <a:lnTo>
                      <a:pt x="452" y="98"/>
                    </a:lnTo>
                    <a:lnTo>
                      <a:pt x="454" y="93"/>
                    </a:lnTo>
                    <a:lnTo>
                      <a:pt x="455" y="87"/>
                    </a:lnTo>
                    <a:lnTo>
                      <a:pt x="454" y="81"/>
                    </a:lnTo>
                    <a:lnTo>
                      <a:pt x="451" y="76"/>
                    </a:lnTo>
                    <a:lnTo>
                      <a:pt x="448" y="70"/>
                    </a:lnTo>
                    <a:lnTo>
                      <a:pt x="435" y="55"/>
                    </a:lnTo>
                    <a:lnTo>
                      <a:pt x="422" y="41"/>
                    </a:lnTo>
                    <a:lnTo>
                      <a:pt x="409" y="30"/>
                    </a:lnTo>
                    <a:lnTo>
                      <a:pt x="394" y="20"/>
                    </a:lnTo>
                    <a:lnTo>
                      <a:pt x="378" y="12"/>
                    </a:lnTo>
                    <a:lnTo>
                      <a:pt x="362" y="6"/>
                    </a:lnTo>
                    <a:lnTo>
                      <a:pt x="346" y="2"/>
                    </a:lnTo>
                    <a:lnTo>
                      <a:pt x="330" y="0"/>
                    </a:lnTo>
                    <a:lnTo>
                      <a:pt x="318" y="0"/>
                    </a:lnTo>
                    <a:lnTo>
                      <a:pt x="306" y="0"/>
                    </a:lnTo>
                    <a:lnTo>
                      <a:pt x="291" y="3"/>
                    </a:lnTo>
                    <a:lnTo>
                      <a:pt x="276" y="7"/>
                    </a:lnTo>
                    <a:lnTo>
                      <a:pt x="259" y="15"/>
                    </a:lnTo>
                    <a:lnTo>
                      <a:pt x="242" y="23"/>
                    </a:lnTo>
                    <a:lnTo>
                      <a:pt x="234" y="30"/>
                    </a:lnTo>
                    <a:lnTo>
                      <a:pt x="225" y="36"/>
                    </a:lnTo>
                    <a:lnTo>
                      <a:pt x="217" y="43"/>
                    </a:lnTo>
                    <a:lnTo>
                      <a:pt x="208" y="52"/>
                    </a:lnTo>
                    <a:lnTo>
                      <a:pt x="43" y="217"/>
                    </a:lnTo>
                    <a:lnTo>
                      <a:pt x="32" y="229"/>
                    </a:lnTo>
                    <a:lnTo>
                      <a:pt x="23" y="241"/>
                    </a:lnTo>
                    <a:lnTo>
                      <a:pt x="17" y="253"/>
                    </a:lnTo>
                    <a:lnTo>
                      <a:pt x="11" y="265"/>
                    </a:lnTo>
                    <a:lnTo>
                      <a:pt x="6" y="279"/>
                    </a:lnTo>
                    <a:lnTo>
                      <a:pt x="3" y="293"/>
                    </a:lnTo>
                    <a:lnTo>
                      <a:pt x="1" y="307"/>
                    </a:lnTo>
                    <a:lnTo>
                      <a:pt x="0" y="321"/>
                    </a:lnTo>
                    <a:lnTo>
                      <a:pt x="1" y="335"/>
                    </a:lnTo>
                    <a:lnTo>
                      <a:pt x="3" y="350"/>
                    </a:lnTo>
                    <a:lnTo>
                      <a:pt x="6" y="363"/>
                    </a:lnTo>
                    <a:lnTo>
                      <a:pt x="11" y="377"/>
                    </a:lnTo>
                    <a:lnTo>
                      <a:pt x="17" y="390"/>
                    </a:lnTo>
                    <a:lnTo>
                      <a:pt x="23" y="403"/>
                    </a:lnTo>
                    <a:lnTo>
                      <a:pt x="32" y="414"/>
                    </a:lnTo>
                    <a:lnTo>
                      <a:pt x="43" y="425"/>
                    </a:lnTo>
                    <a:lnTo>
                      <a:pt x="73" y="455"/>
                    </a:lnTo>
                    <a:lnTo>
                      <a:pt x="82" y="465"/>
                    </a:lnTo>
                    <a:lnTo>
                      <a:pt x="93" y="472"/>
                    </a:lnTo>
                    <a:lnTo>
                      <a:pt x="105" y="480"/>
                    </a:lnTo>
                    <a:lnTo>
                      <a:pt x="118" y="485"/>
                    </a:lnTo>
                    <a:lnTo>
                      <a:pt x="131" y="491"/>
                    </a:lnTo>
                    <a:lnTo>
                      <a:pt x="144" y="494"/>
                    </a:lnTo>
                    <a:lnTo>
                      <a:pt x="158" y="495"/>
                    </a:lnTo>
                    <a:lnTo>
                      <a:pt x="172" y="496"/>
                    </a:lnTo>
                    <a:lnTo>
                      <a:pt x="176" y="496"/>
                    </a:lnTo>
                    <a:lnTo>
                      <a:pt x="180" y="496"/>
                    </a:lnTo>
                    <a:lnTo>
                      <a:pt x="195" y="494"/>
                    </a:lnTo>
                    <a:lnTo>
                      <a:pt x="210" y="491"/>
                    </a:lnTo>
                    <a:lnTo>
                      <a:pt x="225" y="486"/>
                    </a:lnTo>
                    <a:lnTo>
                      <a:pt x="240" y="480"/>
                    </a:lnTo>
                    <a:lnTo>
                      <a:pt x="255" y="472"/>
                    </a:lnTo>
                    <a:lnTo>
                      <a:pt x="269" y="463"/>
                    </a:lnTo>
                    <a:lnTo>
                      <a:pt x="282" y="452"/>
                    </a:lnTo>
                    <a:lnTo>
                      <a:pt x="295" y="440"/>
                    </a:lnTo>
                    <a:lnTo>
                      <a:pt x="389" y="346"/>
                    </a:lnTo>
                    <a:lnTo>
                      <a:pt x="394" y="342"/>
                    </a:lnTo>
                    <a:lnTo>
                      <a:pt x="396" y="336"/>
                    </a:lnTo>
                    <a:lnTo>
                      <a:pt x="398" y="331"/>
                    </a:lnTo>
                    <a:lnTo>
                      <a:pt x="399" y="324"/>
                    </a:lnTo>
                    <a:lnTo>
                      <a:pt x="398" y="319"/>
                    </a:lnTo>
                    <a:lnTo>
                      <a:pt x="396" y="314"/>
                    </a:lnTo>
                    <a:lnTo>
                      <a:pt x="394" y="308"/>
                    </a:lnTo>
                    <a:lnTo>
                      <a:pt x="389" y="303"/>
                    </a:lnTo>
                    <a:lnTo>
                      <a:pt x="385" y="300"/>
                    </a:lnTo>
                    <a:lnTo>
                      <a:pt x="380" y="297"/>
                    </a:lnTo>
                    <a:lnTo>
                      <a:pt x="374" y="295"/>
                    </a:lnTo>
                    <a:lnTo>
                      <a:pt x="368" y="294"/>
                    </a:lnTo>
                    <a:lnTo>
                      <a:pt x="362" y="295"/>
                    </a:lnTo>
                    <a:lnTo>
                      <a:pt x="357" y="297"/>
                    </a:lnTo>
                    <a:lnTo>
                      <a:pt x="352" y="300"/>
                    </a:lnTo>
                    <a:lnTo>
                      <a:pt x="347" y="303"/>
                    </a:lnTo>
                    <a:lnTo>
                      <a:pt x="347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3759">
                <a:extLst>
                  <a:ext uri="{FF2B5EF4-FFF2-40B4-BE49-F238E27FC236}">
                    <a16:creationId xmlns:a16="http://schemas.microsoft.com/office/drawing/2014/main" id="{EDE90F26-B9FE-48BB-B074-F42BA2C21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0811" y="2532063"/>
                <a:ext cx="134938" cy="155575"/>
              </a:xfrm>
              <a:custGeom>
                <a:avLst/>
                <a:gdLst>
                  <a:gd name="T0" fmla="*/ 342 w 424"/>
                  <a:gd name="T1" fmla="*/ 40 h 490"/>
                  <a:gd name="T2" fmla="*/ 305 w 424"/>
                  <a:gd name="T3" fmla="*/ 17 h 490"/>
                  <a:gd name="T4" fmla="*/ 263 w 424"/>
                  <a:gd name="T5" fmla="*/ 3 h 490"/>
                  <a:gd name="T6" fmla="*/ 220 w 424"/>
                  <a:gd name="T7" fmla="*/ 1 h 490"/>
                  <a:gd name="T8" fmla="*/ 180 w 424"/>
                  <a:gd name="T9" fmla="*/ 10 h 490"/>
                  <a:gd name="T10" fmla="*/ 144 w 424"/>
                  <a:gd name="T11" fmla="*/ 35 h 490"/>
                  <a:gd name="T12" fmla="*/ 29 w 424"/>
                  <a:gd name="T13" fmla="*/ 153 h 490"/>
                  <a:gd name="T14" fmla="*/ 27 w 424"/>
                  <a:gd name="T15" fmla="*/ 170 h 490"/>
                  <a:gd name="T16" fmla="*/ 36 w 424"/>
                  <a:gd name="T17" fmla="*/ 186 h 490"/>
                  <a:gd name="T18" fmla="*/ 51 w 424"/>
                  <a:gd name="T19" fmla="*/ 194 h 490"/>
                  <a:gd name="T20" fmla="*/ 68 w 424"/>
                  <a:gd name="T21" fmla="*/ 193 h 490"/>
                  <a:gd name="T22" fmla="*/ 186 w 424"/>
                  <a:gd name="T23" fmla="*/ 78 h 490"/>
                  <a:gd name="T24" fmla="*/ 206 w 424"/>
                  <a:gd name="T25" fmla="*/ 64 h 490"/>
                  <a:gd name="T26" fmla="*/ 231 w 424"/>
                  <a:gd name="T27" fmla="*/ 60 h 490"/>
                  <a:gd name="T28" fmla="*/ 256 w 424"/>
                  <a:gd name="T29" fmla="*/ 63 h 490"/>
                  <a:gd name="T30" fmla="*/ 280 w 424"/>
                  <a:gd name="T31" fmla="*/ 72 h 490"/>
                  <a:gd name="T32" fmla="*/ 303 w 424"/>
                  <a:gd name="T33" fmla="*/ 86 h 490"/>
                  <a:gd name="T34" fmla="*/ 345 w 424"/>
                  <a:gd name="T35" fmla="*/ 128 h 490"/>
                  <a:gd name="T36" fmla="*/ 358 w 424"/>
                  <a:gd name="T37" fmla="*/ 149 h 490"/>
                  <a:gd name="T38" fmla="*/ 363 w 424"/>
                  <a:gd name="T39" fmla="*/ 169 h 490"/>
                  <a:gd name="T40" fmla="*/ 362 w 424"/>
                  <a:gd name="T41" fmla="*/ 190 h 490"/>
                  <a:gd name="T42" fmla="*/ 354 w 424"/>
                  <a:gd name="T43" fmla="*/ 211 h 490"/>
                  <a:gd name="T44" fmla="*/ 339 w 424"/>
                  <a:gd name="T45" fmla="*/ 230 h 490"/>
                  <a:gd name="T46" fmla="*/ 144 w 424"/>
                  <a:gd name="T47" fmla="*/ 421 h 490"/>
                  <a:gd name="T48" fmla="*/ 116 w 424"/>
                  <a:gd name="T49" fmla="*/ 428 h 490"/>
                  <a:gd name="T50" fmla="*/ 91 w 424"/>
                  <a:gd name="T51" fmla="*/ 425 h 490"/>
                  <a:gd name="T52" fmla="*/ 70 w 424"/>
                  <a:gd name="T53" fmla="*/ 416 h 490"/>
                  <a:gd name="T54" fmla="*/ 55 w 424"/>
                  <a:gd name="T55" fmla="*/ 401 h 490"/>
                  <a:gd name="T56" fmla="*/ 41 w 424"/>
                  <a:gd name="T57" fmla="*/ 389 h 490"/>
                  <a:gd name="T58" fmla="*/ 24 w 424"/>
                  <a:gd name="T59" fmla="*/ 388 h 490"/>
                  <a:gd name="T60" fmla="*/ 9 w 424"/>
                  <a:gd name="T61" fmla="*/ 395 h 490"/>
                  <a:gd name="T62" fmla="*/ 0 w 424"/>
                  <a:gd name="T63" fmla="*/ 411 h 490"/>
                  <a:gd name="T64" fmla="*/ 3 w 424"/>
                  <a:gd name="T65" fmla="*/ 428 h 490"/>
                  <a:gd name="T66" fmla="*/ 23 w 424"/>
                  <a:gd name="T67" fmla="*/ 454 h 490"/>
                  <a:gd name="T68" fmla="*/ 58 w 424"/>
                  <a:gd name="T69" fmla="*/ 478 h 490"/>
                  <a:gd name="T70" fmla="*/ 100 w 424"/>
                  <a:gd name="T71" fmla="*/ 488 h 490"/>
                  <a:gd name="T72" fmla="*/ 126 w 424"/>
                  <a:gd name="T73" fmla="*/ 488 h 490"/>
                  <a:gd name="T74" fmla="*/ 161 w 424"/>
                  <a:gd name="T75" fmla="*/ 480 h 490"/>
                  <a:gd name="T76" fmla="*/ 192 w 424"/>
                  <a:gd name="T77" fmla="*/ 462 h 490"/>
                  <a:gd name="T78" fmla="*/ 392 w 424"/>
                  <a:gd name="T79" fmla="*/ 262 h 490"/>
                  <a:gd name="T80" fmla="*/ 413 w 424"/>
                  <a:gd name="T81" fmla="*/ 228 h 490"/>
                  <a:gd name="T82" fmla="*/ 423 w 424"/>
                  <a:gd name="T83" fmla="*/ 189 h 490"/>
                  <a:gd name="T84" fmla="*/ 421 w 424"/>
                  <a:gd name="T85" fmla="*/ 151 h 490"/>
                  <a:gd name="T86" fmla="*/ 407 w 424"/>
                  <a:gd name="T87" fmla="*/ 113 h 490"/>
                  <a:gd name="T88" fmla="*/ 382 w 424"/>
                  <a:gd name="T89" fmla="*/ 8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4" h="490">
                    <a:moveTo>
                      <a:pt x="382" y="80"/>
                    </a:moveTo>
                    <a:lnTo>
                      <a:pt x="352" y="50"/>
                    </a:lnTo>
                    <a:lnTo>
                      <a:pt x="342" y="40"/>
                    </a:lnTo>
                    <a:lnTo>
                      <a:pt x="330" y="32"/>
                    </a:lnTo>
                    <a:lnTo>
                      <a:pt x="318" y="23"/>
                    </a:lnTo>
                    <a:lnTo>
                      <a:pt x="305" y="17"/>
                    </a:lnTo>
                    <a:lnTo>
                      <a:pt x="291" y="11"/>
                    </a:lnTo>
                    <a:lnTo>
                      <a:pt x="277" y="6"/>
                    </a:lnTo>
                    <a:lnTo>
                      <a:pt x="263" y="3"/>
                    </a:lnTo>
                    <a:lnTo>
                      <a:pt x="249" y="1"/>
                    </a:lnTo>
                    <a:lnTo>
                      <a:pt x="235" y="0"/>
                    </a:lnTo>
                    <a:lnTo>
                      <a:pt x="220" y="1"/>
                    </a:lnTo>
                    <a:lnTo>
                      <a:pt x="206" y="2"/>
                    </a:lnTo>
                    <a:lnTo>
                      <a:pt x="194" y="6"/>
                    </a:lnTo>
                    <a:lnTo>
                      <a:pt x="180" y="10"/>
                    </a:lnTo>
                    <a:lnTo>
                      <a:pt x="168" y="17"/>
                    </a:lnTo>
                    <a:lnTo>
                      <a:pt x="155" y="25"/>
                    </a:lnTo>
                    <a:lnTo>
                      <a:pt x="144" y="35"/>
                    </a:lnTo>
                    <a:lnTo>
                      <a:pt x="36" y="143"/>
                    </a:lnTo>
                    <a:lnTo>
                      <a:pt x="32" y="149"/>
                    </a:lnTo>
                    <a:lnTo>
                      <a:pt x="29" y="153"/>
                    </a:lnTo>
                    <a:lnTo>
                      <a:pt x="27" y="159"/>
                    </a:lnTo>
                    <a:lnTo>
                      <a:pt x="26" y="165"/>
                    </a:lnTo>
                    <a:lnTo>
                      <a:pt x="27" y="170"/>
                    </a:lnTo>
                    <a:lnTo>
                      <a:pt x="29" y="176"/>
                    </a:lnTo>
                    <a:lnTo>
                      <a:pt x="32" y="181"/>
                    </a:lnTo>
                    <a:lnTo>
                      <a:pt x="36" y="186"/>
                    </a:lnTo>
                    <a:lnTo>
                      <a:pt x="40" y="189"/>
                    </a:lnTo>
                    <a:lnTo>
                      <a:pt x="46" y="193"/>
                    </a:lnTo>
                    <a:lnTo>
                      <a:pt x="51" y="194"/>
                    </a:lnTo>
                    <a:lnTo>
                      <a:pt x="56" y="195"/>
                    </a:lnTo>
                    <a:lnTo>
                      <a:pt x="63" y="195"/>
                    </a:lnTo>
                    <a:lnTo>
                      <a:pt x="68" y="193"/>
                    </a:lnTo>
                    <a:lnTo>
                      <a:pt x="73" y="189"/>
                    </a:lnTo>
                    <a:lnTo>
                      <a:pt x="78" y="186"/>
                    </a:lnTo>
                    <a:lnTo>
                      <a:pt x="186" y="78"/>
                    </a:lnTo>
                    <a:lnTo>
                      <a:pt x="192" y="72"/>
                    </a:lnTo>
                    <a:lnTo>
                      <a:pt x="200" y="67"/>
                    </a:lnTo>
                    <a:lnTo>
                      <a:pt x="206" y="64"/>
                    </a:lnTo>
                    <a:lnTo>
                      <a:pt x="215" y="62"/>
                    </a:lnTo>
                    <a:lnTo>
                      <a:pt x="223" y="61"/>
                    </a:lnTo>
                    <a:lnTo>
                      <a:pt x="231" y="60"/>
                    </a:lnTo>
                    <a:lnTo>
                      <a:pt x="239" y="60"/>
                    </a:lnTo>
                    <a:lnTo>
                      <a:pt x="247" y="61"/>
                    </a:lnTo>
                    <a:lnTo>
                      <a:pt x="256" y="63"/>
                    </a:lnTo>
                    <a:lnTo>
                      <a:pt x="264" y="65"/>
                    </a:lnTo>
                    <a:lnTo>
                      <a:pt x="273" y="68"/>
                    </a:lnTo>
                    <a:lnTo>
                      <a:pt x="280" y="72"/>
                    </a:lnTo>
                    <a:lnTo>
                      <a:pt x="289" y="77"/>
                    </a:lnTo>
                    <a:lnTo>
                      <a:pt x="295" y="81"/>
                    </a:lnTo>
                    <a:lnTo>
                      <a:pt x="303" y="86"/>
                    </a:lnTo>
                    <a:lnTo>
                      <a:pt x="309" y="93"/>
                    </a:lnTo>
                    <a:lnTo>
                      <a:pt x="339" y="123"/>
                    </a:lnTo>
                    <a:lnTo>
                      <a:pt x="345" y="128"/>
                    </a:lnTo>
                    <a:lnTo>
                      <a:pt x="350" y="135"/>
                    </a:lnTo>
                    <a:lnTo>
                      <a:pt x="354" y="141"/>
                    </a:lnTo>
                    <a:lnTo>
                      <a:pt x="358" y="149"/>
                    </a:lnTo>
                    <a:lnTo>
                      <a:pt x="361" y="155"/>
                    </a:lnTo>
                    <a:lnTo>
                      <a:pt x="362" y="162"/>
                    </a:lnTo>
                    <a:lnTo>
                      <a:pt x="363" y="169"/>
                    </a:lnTo>
                    <a:lnTo>
                      <a:pt x="364" y="176"/>
                    </a:lnTo>
                    <a:lnTo>
                      <a:pt x="363" y="184"/>
                    </a:lnTo>
                    <a:lnTo>
                      <a:pt x="362" y="190"/>
                    </a:lnTo>
                    <a:lnTo>
                      <a:pt x="361" y="198"/>
                    </a:lnTo>
                    <a:lnTo>
                      <a:pt x="358" y="204"/>
                    </a:lnTo>
                    <a:lnTo>
                      <a:pt x="354" y="211"/>
                    </a:lnTo>
                    <a:lnTo>
                      <a:pt x="350" y="218"/>
                    </a:lnTo>
                    <a:lnTo>
                      <a:pt x="345" y="224"/>
                    </a:lnTo>
                    <a:lnTo>
                      <a:pt x="339" y="230"/>
                    </a:lnTo>
                    <a:lnTo>
                      <a:pt x="159" y="410"/>
                    </a:lnTo>
                    <a:lnTo>
                      <a:pt x="152" y="417"/>
                    </a:lnTo>
                    <a:lnTo>
                      <a:pt x="144" y="421"/>
                    </a:lnTo>
                    <a:lnTo>
                      <a:pt x="138" y="424"/>
                    </a:lnTo>
                    <a:lnTo>
                      <a:pt x="130" y="427"/>
                    </a:lnTo>
                    <a:lnTo>
                      <a:pt x="116" y="428"/>
                    </a:lnTo>
                    <a:lnTo>
                      <a:pt x="106" y="428"/>
                    </a:lnTo>
                    <a:lnTo>
                      <a:pt x="98" y="427"/>
                    </a:lnTo>
                    <a:lnTo>
                      <a:pt x="91" y="425"/>
                    </a:lnTo>
                    <a:lnTo>
                      <a:pt x="83" y="423"/>
                    </a:lnTo>
                    <a:lnTo>
                      <a:pt x="77" y="420"/>
                    </a:lnTo>
                    <a:lnTo>
                      <a:pt x="70" y="416"/>
                    </a:lnTo>
                    <a:lnTo>
                      <a:pt x="65" y="411"/>
                    </a:lnTo>
                    <a:lnTo>
                      <a:pt x="59" y="406"/>
                    </a:lnTo>
                    <a:lnTo>
                      <a:pt x="55" y="401"/>
                    </a:lnTo>
                    <a:lnTo>
                      <a:pt x="51" y="395"/>
                    </a:lnTo>
                    <a:lnTo>
                      <a:pt x="47" y="392"/>
                    </a:lnTo>
                    <a:lnTo>
                      <a:pt x="41" y="389"/>
                    </a:lnTo>
                    <a:lnTo>
                      <a:pt x="36" y="388"/>
                    </a:lnTo>
                    <a:lnTo>
                      <a:pt x="31" y="387"/>
                    </a:lnTo>
                    <a:lnTo>
                      <a:pt x="24" y="388"/>
                    </a:lnTo>
                    <a:lnTo>
                      <a:pt x="19" y="389"/>
                    </a:lnTo>
                    <a:lnTo>
                      <a:pt x="13" y="392"/>
                    </a:lnTo>
                    <a:lnTo>
                      <a:pt x="9" y="395"/>
                    </a:lnTo>
                    <a:lnTo>
                      <a:pt x="5" y="401"/>
                    </a:lnTo>
                    <a:lnTo>
                      <a:pt x="3" y="405"/>
                    </a:lnTo>
                    <a:lnTo>
                      <a:pt x="0" y="411"/>
                    </a:lnTo>
                    <a:lnTo>
                      <a:pt x="0" y="417"/>
                    </a:lnTo>
                    <a:lnTo>
                      <a:pt x="0" y="422"/>
                    </a:lnTo>
                    <a:lnTo>
                      <a:pt x="3" y="428"/>
                    </a:lnTo>
                    <a:lnTo>
                      <a:pt x="5" y="434"/>
                    </a:lnTo>
                    <a:lnTo>
                      <a:pt x="13" y="444"/>
                    </a:lnTo>
                    <a:lnTo>
                      <a:pt x="23" y="454"/>
                    </a:lnTo>
                    <a:lnTo>
                      <a:pt x="34" y="463"/>
                    </a:lnTo>
                    <a:lnTo>
                      <a:pt x="46" y="471"/>
                    </a:lnTo>
                    <a:lnTo>
                      <a:pt x="58" y="478"/>
                    </a:lnTo>
                    <a:lnTo>
                      <a:pt x="71" y="482"/>
                    </a:lnTo>
                    <a:lnTo>
                      <a:pt x="85" y="486"/>
                    </a:lnTo>
                    <a:lnTo>
                      <a:pt x="100" y="488"/>
                    </a:lnTo>
                    <a:lnTo>
                      <a:pt x="107" y="488"/>
                    </a:lnTo>
                    <a:lnTo>
                      <a:pt x="113" y="490"/>
                    </a:lnTo>
                    <a:lnTo>
                      <a:pt x="126" y="488"/>
                    </a:lnTo>
                    <a:lnTo>
                      <a:pt x="138" y="486"/>
                    </a:lnTo>
                    <a:lnTo>
                      <a:pt x="150" y="484"/>
                    </a:lnTo>
                    <a:lnTo>
                      <a:pt x="161" y="480"/>
                    </a:lnTo>
                    <a:lnTo>
                      <a:pt x="172" y="475"/>
                    </a:lnTo>
                    <a:lnTo>
                      <a:pt x="183" y="468"/>
                    </a:lnTo>
                    <a:lnTo>
                      <a:pt x="192" y="462"/>
                    </a:lnTo>
                    <a:lnTo>
                      <a:pt x="201" y="453"/>
                    </a:lnTo>
                    <a:lnTo>
                      <a:pt x="382" y="273"/>
                    </a:lnTo>
                    <a:lnTo>
                      <a:pt x="392" y="262"/>
                    </a:lnTo>
                    <a:lnTo>
                      <a:pt x="399" y="251"/>
                    </a:lnTo>
                    <a:lnTo>
                      <a:pt x="407" y="240"/>
                    </a:lnTo>
                    <a:lnTo>
                      <a:pt x="413" y="228"/>
                    </a:lnTo>
                    <a:lnTo>
                      <a:pt x="418" y="215"/>
                    </a:lnTo>
                    <a:lnTo>
                      <a:pt x="421" y="202"/>
                    </a:lnTo>
                    <a:lnTo>
                      <a:pt x="423" y="189"/>
                    </a:lnTo>
                    <a:lnTo>
                      <a:pt x="424" y="176"/>
                    </a:lnTo>
                    <a:lnTo>
                      <a:pt x="423" y="164"/>
                    </a:lnTo>
                    <a:lnTo>
                      <a:pt x="421" y="151"/>
                    </a:lnTo>
                    <a:lnTo>
                      <a:pt x="418" y="138"/>
                    </a:lnTo>
                    <a:lnTo>
                      <a:pt x="413" y="125"/>
                    </a:lnTo>
                    <a:lnTo>
                      <a:pt x="407" y="113"/>
                    </a:lnTo>
                    <a:lnTo>
                      <a:pt x="399" y="101"/>
                    </a:lnTo>
                    <a:lnTo>
                      <a:pt x="392" y="91"/>
                    </a:lnTo>
                    <a:lnTo>
                      <a:pt x="382" y="80"/>
                    </a:lnTo>
                    <a:lnTo>
                      <a:pt x="382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6E68947-6EDF-42F6-A3D4-3D8F8A497B8D}"/>
                </a:ext>
              </a:extLst>
            </p:cNvPr>
            <p:cNvSpPr txBox="1"/>
            <p:nvPr/>
          </p:nvSpPr>
          <p:spPr>
            <a:xfrm>
              <a:off x="445716" y="4392263"/>
              <a:ext cx="112496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Сильные стороны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Placeholder 2">
              <a:extLst>
                <a:ext uri="{FF2B5EF4-FFF2-40B4-BE49-F238E27FC236}">
                  <a16:creationId xmlns:a16="http://schemas.microsoft.com/office/drawing/2014/main" id="{8464E7AA-4934-46F6-A032-D5B4BF15BCF5}"/>
                </a:ext>
              </a:extLst>
            </p:cNvPr>
            <p:cNvSpPr txBox="1">
              <a:spLocks/>
            </p:cNvSpPr>
            <p:nvPr/>
          </p:nvSpPr>
          <p:spPr>
            <a:xfrm>
              <a:off x="432668" y="4683936"/>
              <a:ext cx="3613208" cy="101566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Крупный оператор по предоставлению услуг железнодорожных соединительных,  подъездных путей;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доступные тарифы;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профессиональный кадровый потенциал.</a:t>
              </a:r>
            </a:p>
          </p:txBody>
        </p:sp>
        <p:cxnSp>
          <p:nvCxnSpPr>
            <p:cNvPr id="13" name="Straight Connector 76">
              <a:extLst>
                <a:ext uri="{FF2B5EF4-FFF2-40B4-BE49-F238E27FC236}">
                  <a16:creationId xmlns:a16="http://schemas.microsoft.com/office/drawing/2014/main" id="{D94BCB7E-0524-47D6-8B68-46EB1A6E4AE8}"/>
                </a:ext>
              </a:extLst>
            </p:cNvPr>
            <p:cNvCxnSpPr>
              <a:cxnSpLocks/>
            </p:cNvCxnSpPr>
            <p:nvPr/>
          </p:nvCxnSpPr>
          <p:spPr>
            <a:xfrm>
              <a:off x="445716" y="4614686"/>
              <a:ext cx="392036" cy="0"/>
            </a:xfrm>
            <a:prstGeom prst="line">
              <a:avLst/>
            </a:prstGeom>
            <a:ln>
              <a:solidFill>
                <a:srgbClr val="45C2C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6540137" y="994767"/>
            <a:ext cx="5348058" cy="2652038"/>
            <a:chOff x="2926910" y="3409369"/>
            <a:chExt cx="4033953" cy="2652038"/>
          </a:xfrm>
        </p:grpSpPr>
        <p:grpSp>
          <p:nvGrpSpPr>
            <p:cNvPr id="17" name="Group 39">
              <a:extLst>
                <a:ext uri="{FF2B5EF4-FFF2-40B4-BE49-F238E27FC236}">
                  <a16:creationId xmlns:a16="http://schemas.microsoft.com/office/drawing/2014/main" id="{669448EA-5FAB-44D9-B184-AD8341CAC439}"/>
                </a:ext>
              </a:extLst>
            </p:cNvPr>
            <p:cNvGrpSpPr/>
            <p:nvPr/>
          </p:nvGrpSpPr>
          <p:grpSpPr>
            <a:xfrm>
              <a:off x="2926911" y="3409369"/>
              <a:ext cx="345758" cy="339995"/>
              <a:chOff x="6443663" y="2484438"/>
              <a:chExt cx="285750" cy="280987"/>
            </a:xfrm>
            <a:solidFill>
              <a:srgbClr val="17B580"/>
            </a:solidFill>
          </p:grpSpPr>
          <p:sp>
            <p:nvSpPr>
              <p:cNvPr id="21" name="Freeform 3837">
                <a:extLst>
                  <a:ext uri="{FF2B5EF4-FFF2-40B4-BE49-F238E27FC236}">
                    <a16:creationId xmlns:a16="http://schemas.microsoft.com/office/drawing/2014/main" id="{23EFE504-AE12-48E4-AC97-5224DA31A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6525" y="2498725"/>
                <a:ext cx="42863" cy="42863"/>
              </a:xfrm>
              <a:custGeom>
                <a:avLst/>
                <a:gdLst>
                  <a:gd name="T0" fmla="*/ 84 w 135"/>
                  <a:gd name="T1" fmla="*/ 127 h 136"/>
                  <a:gd name="T2" fmla="*/ 89 w 135"/>
                  <a:gd name="T3" fmla="*/ 130 h 136"/>
                  <a:gd name="T4" fmla="*/ 95 w 135"/>
                  <a:gd name="T5" fmla="*/ 133 h 136"/>
                  <a:gd name="T6" fmla="*/ 100 w 135"/>
                  <a:gd name="T7" fmla="*/ 134 h 136"/>
                  <a:gd name="T8" fmla="*/ 105 w 135"/>
                  <a:gd name="T9" fmla="*/ 136 h 136"/>
                  <a:gd name="T10" fmla="*/ 112 w 135"/>
                  <a:gd name="T11" fmla="*/ 134 h 136"/>
                  <a:gd name="T12" fmla="*/ 117 w 135"/>
                  <a:gd name="T13" fmla="*/ 133 h 136"/>
                  <a:gd name="T14" fmla="*/ 122 w 135"/>
                  <a:gd name="T15" fmla="*/ 130 h 136"/>
                  <a:gd name="T16" fmla="*/ 127 w 135"/>
                  <a:gd name="T17" fmla="*/ 127 h 136"/>
                  <a:gd name="T18" fmla="*/ 131 w 135"/>
                  <a:gd name="T19" fmla="*/ 122 h 136"/>
                  <a:gd name="T20" fmla="*/ 133 w 135"/>
                  <a:gd name="T21" fmla="*/ 116 h 136"/>
                  <a:gd name="T22" fmla="*/ 135 w 135"/>
                  <a:gd name="T23" fmla="*/ 111 h 136"/>
                  <a:gd name="T24" fmla="*/ 135 w 135"/>
                  <a:gd name="T25" fmla="*/ 106 h 136"/>
                  <a:gd name="T26" fmla="*/ 135 w 135"/>
                  <a:gd name="T27" fmla="*/ 100 h 136"/>
                  <a:gd name="T28" fmla="*/ 133 w 135"/>
                  <a:gd name="T29" fmla="*/ 94 h 136"/>
                  <a:gd name="T30" fmla="*/ 131 w 135"/>
                  <a:gd name="T31" fmla="*/ 89 h 136"/>
                  <a:gd name="T32" fmla="*/ 127 w 135"/>
                  <a:gd name="T33" fmla="*/ 84 h 136"/>
                  <a:gd name="T34" fmla="*/ 52 w 135"/>
                  <a:gd name="T35" fmla="*/ 9 h 136"/>
                  <a:gd name="T36" fmla="*/ 47 w 135"/>
                  <a:gd name="T37" fmla="*/ 5 h 136"/>
                  <a:gd name="T38" fmla="*/ 42 w 135"/>
                  <a:gd name="T39" fmla="*/ 3 h 136"/>
                  <a:gd name="T40" fmla="*/ 36 w 135"/>
                  <a:gd name="T41" fmla="*/ 0 h 136"/>
                  <a:gd name="T42" fmla="*/ 30 w 135"/>
                  <a:gd name="T43" fmla="*/ 0 h 136"/>
                  <a:gd name="T44" fmla="*/ 25 w 135"/>
                  <a:gd name="T45" fmla="*/ 0 h 136"/>
                  <a:gd name="T46" fmla="*/ 19 w 135"/>
                  <a:gd name="T47" fmla="*/ 3 h 136"/>
                  <a:gd name="T48" fmla="*/ 14 w 135"/>
                  <a:gd name="T49" fmla="*/ 5 h 136"/>
                  <a:gd name="T50" fmla="*/ 9 w 135"/>
                  <a:gd name="T51" fmla="*/ 9 h 136"/>
                  <a:gd name="T52" fmla="*/ 6 w 135"/>
                  <a:gd name="T53" fmla="*/ 13 h 136"/>
                  <a:gd name="T54" fmla="*/ 2 w 135"/>
                  <a:gd name="T55" fmla="*/ 19 h 136"/>
                  <a:gd name="T56" fmla="*/ 1 w 135"/>
                  <a:gd name="T57" fmla="*/ 25 h 136"/>
                  <a:gd name="T58" fmla="*/ 0 w 135"/>
                  <a:gd name="T59" fmla="*/ 30 h 136"/>
                  <a:gd name="T60" fmla="*/ 1 w 135"/>
                  <a:gd name="T61" fmla="*/ 36 h 136"/>
                  <a:gd name="T62" fmla="*/ 2 w 135"/>
                  <a:gd name="T63" fmla="*/ 41 h 136"/>
                  <a:gd name="T64" fmla="*/ 6 w 135"/>
                  <a:gd name="T65" fmla="*/ 47 h 136"/>
                  <a:gd name="T66" fmla="*/ 9 w 135"/>
                  <a:gd name="T67" fmla="*/ 52 h 136"/>
                  <a:gd name="T68" fmla="*/ 84 w 135"/>
                  <a:gd name="T69" fmla="*/ 12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35" h="136">
                    <a:moveTo>
                      <a:pt x="84" y="127"/>
                    </a:moveTo>
                    <a:lnTo>
                      <a:pt x="89" y="130"/>
                    </a:lnTo>
                    <a:lnTo>
                      <a:pt x="95" y="133"/>
                    </a:lnTo>
                    <a:lnTo>
                      <a:pt x="100" y="134"/>
                    </a:lnTo>
                    <a:lnTo>
                      <a:pt x="105" y="136"/>
                    </a:lnTo>
                    <a:lnTo>
                      <a:pt x="112" y="134"/>
                    </a:lnTo>
                    <a:lnTo>
                      <a:pt x="117" y="133"/>
                    </a:lnTo>
                    <a:lnTo>
                      <a:pt x="122" y="130"/>
                    </a:lnTo>
                    <a:lnTo>
                      <a:pt x="127" y="127"/>
                    </a:lnTo>
                    <a:lnTo>
                      <a:pt x="131" y="122"/>
                    </a:lnTo>
                    <a:lnTo>
                      <a:pt x="133" y="116"/>
                    </a:lnTo>
                    <a:lnTo>
                      <a:pt x="135" y="111"/>
                    </a:lnTo>
                    <a:lnTo>
                      <a:pt x="135" y="106"/>
                    </a:lnTo>
                    <a:lnTo>
                      <a:pt x="135" y="100"/>
                    </a:lnTo>
                    <a:lnTo>
                      <a:pt x="133" y="94"/>
                    </a:lnTo>
                    <a:lnTo>
                      <a:pt x="131" y="89"/>
                    </a:lnTo>
                    <a:lnTo>
                      <a:pt x="127" y="84"/>
                    </a:lnTo>
                    <a:lnTo>
                      <a:pt x="52" y="9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19" y="3"/>
                    </a:lnTo>
                    <a:lnTo>
                      <a:pt x="14" y="5"/>
                    </a:lnTo>
                    <a:lnTo>
                      <a:pt x="9" y="9"/>
                    </a:lnTo>
                    <a:lnTo>
                      <a:pt x="6" y="13"/>
                    </a:lnTo>
                    <a:lnTo>
                      <a:pt x="2" y="19"/>
                    </a:lnTo>
                    <a:lnTo>
                      <a:pt x="1" y="25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84" y="1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 3838">
                <a:extLst>
                  <a:ext uri="{FF2B5EF4-FFF2-40B4-BE49-F238E27FC236}">
                    <a16:creationId xmlns:a16="http://schemas.microsoft.com/office/drawing/2014/main" id="{9CC49523-A229-4107-A4E7-D15B9A3738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3675" y="2484438"/>
                <a:ext cx="19050" cy="47625"/>
              </a:xfrm>
              <a:custGeom>
                <a:avLst/>
                <a:gdLst>
                  <a:gd name="T0" fmla="*/ 30 w 60"/>
                  <a:gd name="T1" fmla="*/ 151 h 151"/>
                  <a:gd name="T2" fmla="*/ 37 w 60"/>
                  <a:gd name="T3" fmla="*/ 149 h 151"/>
                  <a:gd name="T4" fmla="*/ 42 w 60"/>
                  <a:gd name="T5" fmla="*/ 148 h 151"/>
                  <a:gd name="T6" fmla="*/ 48 w 60"/>
                  <a:gd name="T7" fmla="*/ 145 h 151"/>
                  <a:gd name="T8" fmla="*/ 52 w 60"/>
                  <a:gd name="T9" fmla="*/ 142 h 151"/>
                  <a:gd name="T10" fmla="*/ 55 w 60"/>
                  <a:gd name="T11" fmla="*/ 138 h 151"/>
                  <a:gd name="T12" fmla="*/ 58 w 60"/>
                  <a:gd name="T13" fmla="*/ 132 h 151"/>
                  <a:gd name="T14" fmla="*/ 60 w 60"/>
                  <a:gd name="T15" fmla="*/ 127 h 151"/>
                  <a:gd name="T16" fmla="*/ 60 w 60"/>
                  <a:gd name="T17" fmla="*/ 120 h 151"/>
                  <a:gd name="T18" fmla="*/ 60 w 60"/>
                  <a:gd name="T19" fmla="*/ 30 h 151"/>
                  <a:gd name="T20" fmla="*/ 60 w 60"/>
                  <a:gd name="T21" fmla="*/ 24 h 151"/>
                  <a:gd name="T22" fmla="*/ 58 w 60"/>
                  <a:gd name="T23" fmla="*/ 19 h 151"/>
                  <a:gd name="T24" fmla="*/ 55 w 60"/>
                  <a:gd name="T25" fmla="*/ 13 h 151"/>
                  <a:gd name="T26" fmla="*/ 52 w 60"/>
                  <a:gd name="T27" fmla="*/ 9 h 151"/>
                  <a:gd name="T28" fmla="*/ 48 w 60"/>
                  <a:gd name="T29" fmla="*/ 6 h 151"/>
                  <a:gd name="T30" fmla="*/ 42 w 60"/>
                  <a:gd name="T31" fmla="*/ 3 h 151"/>
                  <a:gd name="T32" fmla="*/ 37 w 60"/>
                  <a:gd name="T33" fmla="*/ 0 h 151"/>
                  <a:gd name="T34" fmla="*/ 30 w 60"/>
                  <a:gd name="T35" fmla="*/ 0 h 151"/>
                  <a:gd name="T36" fmla="*/ 25 w 60"/>
                  <a:gd name="T37" fmla="*/ 0 h 151"/>
                  <a:gd name="T38" fmla="*/ 19 w 60"/>
                  <a:gd name="T39" fmla="*/ 3 h 151"/>
                  <a:gd name="T40" fmla="*/ 14 w 60"/>
                  <a:gd name="T41" fmla="*/ 6 h 151"/>
                  <a:gd name="T42" fmla="*/ 9 w 60"/>
                  <a:gd name="T43" fmla="*/ 9 h 151"/>
                  <a:gd name="T44" fmla="*/ 6 w 60"/>
                  <a:gd name="T45" fmla="*/ 13 h 151"/>
                  <a:gd name="T46" fmla="*/ 2 w 60"/>
                  <a:gd name="T47" fmla="*/ 19 h 151"/>
                  <a:gd name="T48" fmla="*/ 1 w 60"/>
                  <a:gd name="T49" fmla="*/ 24 h 151"/>
                  <a:gd name="T50" fmla="*/ 0 w 60"/>
                  <a:gd name="T51" fmla="*/ 30 h 151"/>
                  <a:gd name="T52" fmla="*/ 0 w 60"/>
                  <a:gd name="T53" fmla="*/ 120 h 151"/>
                  <a:gd name="T54" fmla="*/ 1 w 60"/>
                  <a:gd name="T55" fmla="*/ 127 h 151"/>
                  <a:gd name="T56" fmla="*/ 2 w 60"/>
                  <a:gd name="T57" fmla="*/ 132 h 151"/>
                  <a:gd name="T58" fmla="*/ 6 w 60"/>
                  <a:gd name="T59" fmla="*/ 138 h 151"/>
                  <a:gd name="T60" fmla="*/ 9 w 60"/>
                  <a:gd name="T61" fmla="*/ 142 h 151"/>
                  <a:gd name="T62" fmla="*/ 14 w 60"/>
                  <a:gd name="T63" fmla="*/ 145 h 151"/>
                  <a:gd name="T64" fmla="*/ 19 w 60"/>
                  <a:gd name="T65" fmla="*/ 148 h 151"/>
                  <a:gd name="T66" fmla="*/ 25 w 60"/>
                  <a:gd name="T67" fmla="*/ 149 h 151"/>
                  <a:gd name="T68" fmla="*/ 30 w 60"/>
                  <a:gd name="T69" fmla="*/ 151 h 151"/>
                  <a:gd name="T70" fmla="*/ 30 w 60"/>
                  <a:gd name="T71" fmla="*/ 15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0" h="151">
                    <a:moveTo>
                      <a:pt x="30" y="151"/>
                    </a:moveTo>
                    <a:lnTo>
                      <a:pt x="37" y="149"/>
                    </a:lnTo>
                    <a:lnTo>
                      <a:pt x="42" y="148"/>
                    </a:lnTo>
                    <a:lnTo>
                      <a:pt x="48" y="145"/>
                    </a:lnTo>
                    <a:lnTo>
                      <a:pt x="52" y="142"/>
                    </a:lnTo>
                    <a:lnTo>
                      <a:pt x="55" y="138"/>
                    </a:lnTo>
                    <a:lnTo>
                      <a:pt x="58" y="132"/>
                    </a:lnTo>
                    <a:lnTo>
                      <a:pt x="60" y="127"/>
                    </a:lnTo>
                    <a:lnTo>
                      <a:pt x="60" y="120"/>
                    </a:lnTo>
                    <a:lnTo>
                      <a:pt x="60" y="30"/>
                    </a:lnTo>
                    <a:lnTo>
                      <a:pt x="60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9"/>
                    </a:lnTo>
                    <a:lnTo>
                      <a:pt x="48" y="6"/>
                    </a:lnTo>
                    <a:lnTo>
                      <a:pt x="42" y="3"/>
                    </a:lnTo>
                    <a:lnTo>
                      <a:pt x="37" y="0"/>
                    </a:lnTo>
                    <a:lnTo>
                      <a:pt x="30" y="0"/>
                    </a:lnTo>
                    <a:lnTo>
                      <a:pt x="25" y="0"/>
                    </a:lnTo>
                    <a:lnTo>
                      <a:pt x="19" y="3"/>
                    </a:lnTo>
                    <a:lnTo>
                      <a:pt x="14" y="6"/>
                    </a:lnTo>
                    <a:lnTo>
                      <a:pt x="9" y="9"/>
                    </a:lnTo>
                    <a:lnTo>
                      <a:pt x="6" y="13"/>
                    </a:lnTo>
                    <a:lnTo>
                      <a:pt x="2" y="19"/>
                    </a:lnTo>
                    <a:lnTo>
                      <a:pt x="1" y="24"/>
                    </a:lnTo>
                    <a:lnTo>
                      <a:pt x="0" y="30"/>
                    </a:lnTo>
                    <a:lnTo>
                      <a:pt x="0" y="120"/>
                    </a:lnTo>
                    <a:lnTo>
                      <a:pt x="1" y="127"/>
                    </a:lnTo>
                    <a:lnTo>
                      <a:pt x="2" y="132"/>
                    </a:lnTo>
                    <a:lnTo>
                      <a:pt x="6" y="138"/>
                    </a:lnTo>
                    <a:lnTo>
                      <a:pt x="9" y="142"/>
                    </a:lnTo>
                    <a:lnTo>
                      <a:pt x="14" y="145"/>
                    </a:lnTo>
                    <a:lnTo>
                      <a:pt x="19" y="148"/>
                    </a:lnTo>
                    <a:lnTo>
                      <a:pt x="25" y="149"/>
                    </a:lnTo>
                    <a:lnTo>
                      <a:pt x="30" y="151"/>
                    </a:lnTo>
                    <a:lnTo>
                      <a:pt x="30" y="15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3839">
                <a:extLst>
                  <a:ext uri="{FF2B5EF4-FFF2-40B4-BE49-F238E27FC236}">
                    <a16:creationId xmlns:a16="http://schemas.microsoft.com/office/drawing/2014/main" id="{A292FDDD-A705-4B55-86D4-EE321E7187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7475" y="2555875"/>
                <a:ext cx="47625" cy="19050"/>
              </a:xfrm>
              <a:custGeom>
                <a:avLst/>
                <a:gdLst>
                  <a:gd name="T0" fmla="*/ 30 w 150"/>
                  <a:gd name="T1" fmla="*/ 60 h 60"/>
                  <a:gd name="T2" fmla="*/ 120 w 150"/>
                  <a:gd name="T3" fmla="*/ 60 h 60"/>
                  <a:gd name="T4" fmla="*/ 127 w 150"/>
                  <a:gd name="T5" fmla="*/ 59 h 60"/>
                  <a:gd name="T6" fmla="*/ 132 w 150"/>
                  <a:gd name="T7" fmla="*/ 57 h 60"/>
                  <a:gd name="T8" fmla="*/ 137 w 150"/>
                  <a:gd name="T9" fmla="*/ 54 h 60"/>
                  <a:gd name="T10" fmla="*/ 142 w 150"/>
                  <a:gd name="T11" fmla="*/ 51 h 60"/>
                  <a:gd name="T12" fmla="*/ 145 w 150"/>
                  <a:gd name="T13" fmla="*/ 47 h 60"/>
                  <a:gd name="T14" fmla="*/ 148 w 150"/>
                  <a:gd name="T15" fmla="*/ 41 h 60"/>
                  <a:gd name="T16" fmla="*/ 150 w 150"/>
                  <a:gd name="T17" fmla="*/ 36 h 60"/>
                  <a:gd name="T18" fmla="*/ 150 w 150"/>
                  <a:gd name="T19" fmla="*/ 30 h 60"/>
                  <a:gd name="T20" fmla="*/ 150 w 150"/>
                  <a:gd name="T21" fmla="*/ 23 h 60"/>
                  <a:gd name="T22" fmla="*/ 148 w 150"/>
                  <a:gd name="T23" fmla="*/ 18 h 60"/>
                  <a:gd name="T24" fmla="*/ 145 w 150"/>
                  <a:gd name="T25" fmla="*/ 12 h 60"/>
                  <a:gd name="T26" fmla="*/ 142 w 150"/>
                  <a:gd name="T27" fmla="*/ 8 h 60"/>
                  <a:gd name="T28" fmla="*/ 137 w 150"/>
                  <a:gd name="T29" fmla="*/ 5 h 60"/>
                  <a:gd name="T30" fmla="*/ 132 w 150"/>
                  <a:gd name="T31" fmla="*/ 2 h 60"/>
                  <a:gd name="T32" fmla="*/ 127 w 150"/>
                  <a:gd name="T33" fmla="*/ 1 h 60"/>
                  <a:gd name="T34" fmla="*/ 120 w 150"/>
                  <a:gd name="T35" fmla="*/ 0 h 60"/>
                  <a:gd name="T36" fmla="*/ 30 w 150"/>
                  <a:gd name="T37" fmla="*/ 0 h 60"/>
                  <a:gd name="T38" fmla="*/ 24 w 150"/>
                  <a:gd name="T39" fmla="*/ 1 h 60"/>
                  <a:gd name="T40" fmla="*/ 18 w 150"/>
                  <a:gd name="T41" fmla="*/ 2 h 60"/>
                  <a:gd name="T42" fmla="*/ 13 w 150"/>
                  <a:gd name="T43" fmla="*/ 5 h 60"/>
                  <a:gd name="T44" fmla="*/ 9 w 150"/>
                  <a:gd name="T45" fmla="*/ 8 h 60"/>
                  <a:gd name="T46" fmla="*/ 5 w 150"/>
                  <a:gd name="T47" fmla="*/ 12 h 60"/>
                  <a:gd name="T48" fmla="*/ 2 w 150"/>
                  <a:gd name="T49" fmla="*/ 18 h 60"/>
                  <a:gd name="T50" fmla="*/ 1 w 150"/>
                  <a:gd name="T51" fmla="*/ 23 h 60"/>
                  <a:gd name="T52" fmla="*/ 0 w 150"/>
                  <a:gd name="T53" fmla="*/ 30 h 60"/>
                  <a:gd name="T54" fmla="*/ 1 w 150"/>
                  <a:gd name="T55" fmla="*/ 36 h 60"/>
                  <a:gd name="T56" fmla="*/ 2 w 150"/>
                  <a:gd name="T57" fmla="*/ 41 h 60"/>
                  <a:gd name="T58" fmla="*/ 5 w 150"/>
                  <a:gd name="T59" fmla="*/ 47 h 60"/>
                  <a:gd name="T60" fmla="*/ 9 w 150"/>
                  <a:gd name="T61" fmla="*/ 51 h 60"/>
                  <a:gd name="T62" fmla="*/ 13 w 150"/>
                  <a:gd name="T63" fmla="*/ 54 h 60"/>
                  <a:gd name="T64" fmla="*/ 18 w 150"/>
                  <a:gd name="T65" fmla="*/ 57 h 60"/>
                  <a:gd name="T66" fmla="*/ 24 w 150"/>
                  <a:gd name="T67" fmla="*/ 59 h 60"/>
                  <a:gd name="T68" fmla="*/ 30 w 150"/>
                  <a:gd name="T69" fmla="*/ 60 h 60"/>
                  <a:gd name="T70" fmla="*/ 30 w 150"/>
                  <a:gd name="T71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50" h="60">
                    <a:moveTo>
                      <a:pt x="30" y="60"/>
                    </a:moveTo>
                    <a:lnTo>
                      <a:pt x="120" y="60"/>
                    </a:lnTo>
                    <a:lnTo>
                      <a:pt x="127" y="59"/>
                    </a:lnTo>
                    <a:lnTo>
                      <a:pt x="132" y="57"/>
                    </a:lnTo>
                    <a:lnTo>
                      <a:pt x="137" y="54"/>
                    </a:lnTo>
                    <a:lnTo>
                      <a:pt x="142" y="51"/>
                    </a:lnTo>
                    <a:lnTo>
                      <a:pt x="145" y="47"/>
                    </a:lnTo>
                    <a:lnTo>
                      <a:pt x="148" y="41"/>
                    </a:lnTo>
                    <a:lnTo>
                      <a:pt x="150" y="36"/>
                    </a:lnTo>
                    <a:lnTo>
                      <a:pt x="150" y="30"/>
                    </a:lnTo>
                    <a:lnTo>
                      <a:pt x="150" y="23"/>
                    </a:lnTo>
                    <a:lnTo>
                      <a:pt x="148" y="18"/>
                    </a:lnTo>
                    <a:lnTo>
                      <a:pt x="145" y="12"/>
                    </a:lnTo>
                    <a:lnTo>
                      <a:pt x="142" y="8"/>
                    </a:lnTo>
                    <a:lnTo>
                      <a:pt x="137" y="5"/>
                    </a:lnTo>
                    <a:lnTo>
                      <a:pt x="132" y="2"/>
                    </a:lnTo>
                    <a:lnTo>
                      <a:pt x="127" y="1"/>
                    </a:lnTo>
                    <a:lnTo>
                      <a:pt x="120" y="0"/>
                    </a:lnTo>
                    <a:lnTo>
                      <a:pt x="30" y="0"/>
                    </a:lnTo>
                    <a:lnTo>
                      <a:pt x="24" y="1"/>
                    </a:lnTo>
                    <a:lnTo>
                      <a:pt x="18" y="2"/>
                    </a:lnTo>
                    <a:lnTo>
                      <a:pt x="13" y="5"/>
                    </a:lnTo>
                    <a:lnTo>
                      <a:pt x="9" y="8"/>
                    </a:lnTo>
                    <a:lnTo>
                      <a:pt x="5" y="12"/>
                    </a:lnTo>
                    <a:lnTo>
                      <a:pt x="2" y="18"/>
                    </a:lnTo>
                    <a:lnTo>
                      <a:pt x="1" y="23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0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3840">
                <a:extLst>
                  <a:ext uri="{FF2B5EF4-FFF2-40B4-BE49-F238E27FC236}">
                    <a16:creationId xmlns:a16="http://schemas.microsoft.com/office/drawing/2014/main" id="{4FEB9B35-EE10-4472-A8FE-A1A2A51EA1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3663" y="2622550"/>
                <a:ext cx="142875" cy="142875"/>
              </a:xfrm>
              <a:custGeom>
                <a:avLst/>
                <a:gdLst>
                  <a:gd name="T0" fmla="*/ 279 w 450"/>
                  <a:gd name="T1" fmla="*/ 355 h 451"/>
                  <a:gd name="T2" fmla="*/ 261 w 450"/>
                  <a:gd name="T3" fmla="*/ 370 h 451"/>
                  <a:gd name="T4" fmla="*/ 241 w 450"/>
                  <a:gd name="T5" fmla="*/ 381 h 451"/>
                  <a:gd name="T6" fmla="*/ 222 w 450"/>
                  <a:gd name="T7" fmla="*/ 388 h 451"/>
                  <a:gd name="T8" fmla="*/ 203 w 450"/>
                  <a:gd name="T9" fmla="*/ 391 h 451"/>
                  <a:gd name="T10" fmla="*/ 183 w 450"/>
                  <a:gd name="T11" fmla="*/ 388 h 451"/>
                  <a:gd name="T12" fmla="*/ 164 w 450"/>
                  <a:gd name="T13" fmla="*/ 381 h 451"/>
                  <a:gd name="T14" fmla="*/ 145 w 450"/>
                  <a:gd name="T15" fmla="*/ 370 h 451"/>
                  <a:gd name="T16" fmla="*/ 127 w 450"/>
                  <a:gd name="T17" fmla="*/ 355 h 451"/>
                  <a:gd name="T18" fmla="*/ 88 w 450"/>
                  <a:gd name="T19" fmla="*/ 315 h 451"/>
                  <a:gd name="T20" fmla="*/ 74 w 450"/>
                  <a:gd name="T21" fmla="*/ 296 h 451"/>
                  <a:gd name="T22" fmla="*/ 65 w 450"/>
                  <a:gd name="T23" fmla="*/ 277 h 451"/>
                  <a:gd name="T24" fmla="*/ 60 w 450"/>
                  <a:gd name="T25" fmla="*/ 257 h 451"/>
                  <a:gd name="T26" fmla="*/ 60 w 450"/>
                  <a:gd name="T27" fmla="*/ 238 h 451"/>
                  <a:gd name="T28" fmla="*/ 65 w 450"/>
                  <a:gd name="T29" fmla="*/ 218 h 451"/>
                  <a:gd name="T30" fmla="*/ 74 w 450"/>
                  <a:gd name="T31" fmla="*/ 199 h 451"/>
                  <a:gd name="T32" fmla="*/ 88 w 450"/>
                  <a:gd name="T33" fmla="*/ 181 h 451"/>
                  <a:gd name="T34" fmla="*/ 217 w 450"/>
                  <a:gd name="T35" fmla="*/ 51 h 451"/>
                  <a:gd name="T36" fmla="*/ 223 w 450"/>
                  <a:gd name="T37" fmla="*/ 42 h 451"/>
                  <a:gd name="T38" fmla="*/ 225 w 450"/>
                  <a:gd name="T39" fmla="*/ 30 h 451"/>
                  <a:gd name="T40" fmla="*/ 223 w 450"/>
                  <a:gd name="T41" fmla="*/ 19 h 451"/>
                  <a:gd name="T42" fmla="*/ 217 w 450"/>
                  <a:gd name="T43" fmla="*/ 8 h 451"/>
                  <a:gd name="T44" fmla="*/ 207 w 450"/>
                  <a:gd name="T45" fmla="*/ 2 h 451"/>
                  <a:gd name="T46" fmla="*/ 195 w 450"/>
                  <a:gd name="T47" fmla="*/ 0 h 451"/>
                  <a:gd name="T48" fmla="*/ 184 w 450"/>
                  <a:gd name="T49" fmla="*/ 2 h 451"/>
                  <a:gd name="T50" fmla="*/ 174 w 450"/>
                  <a:gd name="T51" fmla="*/ 8 h 451"/>
                  <a:gd name="T52" fmla="*/ 41 w 450"/>
                  <a:gd name="T53" fmla="*/ 142 h 451"/>
                  <a:gd name="T54" fmla="*/ 20 w 450"/>
                  <a:gd name="T55" fmla="*/ 171 h 451"/>
                  <a:gd name="T56" fmla="*/ 8 w 450"/>
                  <a:gd name="T57" fmla="*/ 201 h 451"/>
                  <a:gd name="T58" fmla="*/ 1 w 450"/>
                  <a:gd name="T59" fmla="*/ 232 h 451"/>
                  <a:gd name="T60" fmla="*/ 1 w 450"/>
                  <a:gd name="T61" fmla="*/ 263 h 451"/>
                  <a:gd name="T62" fmla="*/ 8 w 450"/>
                  <a:gd name="T63" fmla="*/ 294 h 451"/>
                  <a:gd name="T64" fmla="*/ 20 w 450"/>
                  <a:gd name="T65" fmla="*/ 324 h 451"/>
                  <a:gd name="T66" fmla="*/ 41 w 450"/>
                  <a:gd name="T67" fmla="*/ 352 h 451"/>
                  <a:gd name="T68" fmla="*/ 84 w 450"/>
                  <a:gd name="T69" fmla="*/ 396 h 451"/>
                  <a:gd name="T70" fmla="*/ 112 w 450"/>
                  <a:gd name="T71" fmla="*/ 420 h 451"/>
                  <a:gd name="T72" fmla="*/ 142 w 450"/>
                  <a:gd name="T73" fmla="*/ 437 h 451"/>
                  <a:gd name="T74" fmla="*/ 172 w 450"/>
                  <a:gd name="T75" fmla="*/ 448 h 451"/>
                  <a:gd name="T76" fmla="*/ 203 w 450"/>
                  <a:gd name="T77" fmla="*/ 451 h 451"/>
                  <a:gd name="T78" fmla="*/ 234 w 450"/>
                  <a:gd name="T79" fmla="*/ 448 h 451"/>
                  <a:gd name="T80" fmla="*/ 264 w 450"/>
                  <a:gd name="T81" fmla="*/ 437 h 451"/>
                  <a:gd name="T82" fmla="*/ 294 w 450"/>
                  <a:gd name="T83" fmla="*/ 420 h 451"/>
                  <a:gd name="T84" fmla="*/ 322 w 450"/>
                  <a:gd name="T85" fmla="*/ 396 h 451"/>
                  <a:gd name="T86" fmla="*/ 446 w 450"/>
                  <a:gd name="T87" fmla="*/ 272 h 451"/>
                  <a:gd name="T88" fmla="*/ 450 w 450"/>
                  <a:gd name="T89" fmla="*/ 261 h 451"/>
                  <a:gd name="T90" fmla="*/ 450 w 450"/>
                  <a:gd name="T91" fmla="*/ 250 h 451"/>
                  <a:gd name="T92" fmla="*/ 446 w 450"/>
                  <a:gd name="T93" fmla="*/ 239 h 451"/>
                  <a:gd name="T94" fmla="*/ 438 w 450"/>
                  <a:gd name="T95" fmla="*/ 230 h 451"/>
                  <a:gd name="T96" fmla="*/ 427 w 450"/>
                  <a:gd name="T97" fmla="*/ 226 h 451"/>
                  <a:gd name="T98" fmla="*/ 415 w 450"/>
                  <a:gd name="T99" fmla="*/ 226 h 451"/>
                  <a:gd name="T100" fmla="*/ 404 w 450"/>
                  <a:gd name="T101" fmla="*/ 230 h 451"/>
                  <a:gd name="T102" fmla="*/ 399 w 450"/>
                  <a:gd name="T103" fmla="*/ 233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50" h="451">
                    <a:moveTo>
                      <a:pt x="399" y="233"/>
                    </a:moveTo>
                    <a:lnTo>
                      <a:pt x="279" y="355"/>
                    </a:lnTo>
                    <a:lnTo>
                      <a:pt x="270" y="362"/>
                    </a:lnTo>
                    <a:lnTo>
                      <a:pt x="261" y="370"/>
                    </a:lnTo>
                    <a:lnTo>
                      <a:pt x="251" y="376"/>
                    </a:lnTo>
                    <a:lnTo>
                      <a:pt x="241" y="381"/>
                    </a:lnTo>
                    <a:lnTo>
                      <a:pt x="232" y="386"/>
                    </a:lnTo>
                    <a:lnTo>
                      <a:pt x="222" y="388"/>
                    </a:lnTo>
                    <a:lnTo>
                      <a:pt x="212" y="390"/>
                    </a:lnTo>
                    <a:lnTo>
                      <a:pt x="203" y="391"/>
                    </a:lnTo>
                    <a:lnTo>
                      <a:pt x="193" y="390"/>
                    </a:lnTo>
                    <a:lnTo>
                      <a:pt x="183" y="388"/>
                    </a:lnTo>
                    <a:lnTo>
                      <a:pt x="174" y="386"/>
                    </a:lnTo>
                    <a:lnTo>
                      <a:pt x="164" y="381"/>
                    </a:lnTo>
                    <a:lnTo>
                      <a:pt x="154" y="376"/>
                    </a:lnTo>
                    <a:lnTo>
                      <a:pt x="145" y="370"/>
                    </a:lnTo>
                    <a:lnTo>
                      <a:pt x="135" y="363"/>
                    </a:lnTo>
                    <a:lnTo>
                      <a:pt x="127" y="355"/>
                    </a:lnTo>
                    <a:lnTo>
                      <a:pt x="97" y="325"/>
                    </a:lnTo>
                    <a:lnTo>
                      <a:pt x="88" y="315"/>
                    </a:lnTo>
                    <a:lnTo>
                      <a:pt x="80" y="305"/>
                    </a:lnTo>
                    <a:lnTo>
                      <a:pt x="74" y="296"/>
                    </a:lnTo>
                    <a:lnTo>
                      <a:pt x="69" y="287"/>
                    </a:lnTo>
                    <a:lnTo>
                      <a:pt x="65" y="277"/>
                    </a:lnTo>
                    <a:lnTo>
                      <a:pt x="62" y="268"/>
                    </a:lnTo>
                    <a:lnTo>
                      <a:pt x="60" y="257"/>
                    </a:lnTo>
                    <a:lnTo>
                      <a:pt x="60" y="247"/>
                    </a:lnTo>
                    <a:lnTo>
                      <a:pt x="60" y="238"/>
                    </a:lnTo>
                    <a:lnTo>
                      <a:pt x="62" y="228"/>
                    </a:lnTo>
                    <a:lnTo>
                      <a:pt x="65" y="218"/>
                    </a:lnTo>
                    <a:lnTo>
                      <a:pt x="69" y="209"/>
                    </a:lnTo>
                    <a:lnTo>
                      <a:pt x="74" y="199"/>
                    </a:lnTo>
                    <a:lnTo>
                      <a:pt x="80" y="190"/>
                    </a:lnTo>
                    <a:lnTo>
                      <a:pt x="88" y="181"/>
                    </a:lnTo>
                    <a:lnTo>
                      <a:pt x="97" y="171"/>
                    </a:lnTo>
                    <a:lnTo>
                      <a:pt x="217" y="51"/>
                    </a:lnTo>
                    <a:lnTo>
                      <a:pt x="221" y="47"/>
                    </a:lnTo>
                    <a:lnTo>
                      <a:pt x="223" y="42"/>
                    </a:lnTo>
                    <a:lnTo>
                      <a:pt x="225" y="35"/>
                    </a:lnTo>
                    <a:lnTo>
                      <a:pt x="225" y="30"/>
                    </a:lnTo>
                    <a:lnTo>
                      <a:pt x="225" y="24"/>
                    </a:lnTo>
                    <a:lnTo>
                      <a:pt x="223" y="19"/>
                    </a:lnTo>
                    <a:lnTo>
                      <a:pt x="221" y="14"/>
                    </a:lnTo>
                    <a:lnTo>
                      <a:pt x="217" y="8"/>
                    </a:lnTo>
                    <a:lnTo>
                      <a:pt x="212" y="5"/>
                    </a:lnTo>
                    <a:lnTo>
                      <a:pt x="207" y="2"/>
                    </a:lnTo>
                    <a:lnTo>
                      <a:pt x="202" y="1"/>
                    </a:lnTo>
                    <a:lnTo>
                      <a:pt x="195" y="0"/>
                    </a:lnTo>
                    <a:lnTo>
                      <a:pt x="190" y="1"/>
                    </a:lnTo>
                    <a:lnTo>
                      <a:pt x="184" y="2"/>
                    </a:lnTo>
                    <a:lnTo>
                      <a:pt x="179" y="5"/>
                    </a:lnTo>
                    <a:lnTo>
                      <a:pt x="174" y="8"/>
                    </a:lnTo>
                    <a:lnTo>
                      <a:pt x="54" y="128"/>
                    </a:lnTo>
                    <a:lnTo>
                      <a:pt x="41" y="142"/>
                    </a:lnTo>
                    <a:lnTo>
                      <a:pt x="30" y="157"/>
                    </a:lnTo>
                    <a:lnTo>
                      <a:pt x="20" y="171"/>
                    </a:lnTo>
                    <a:lnTo>
                      <a:pt x="13" y="186"/>
                    </a:lnTo>
                    <a:lnTo>
                      <a:pt x="8" y="201"/>
                    </a:lnTo>
                    <a:lnTo>
                      <a:pt x="3" y="216"/>
                    </a:lnTo>
                    <a:lnTo>
                      <a:pt x="1" y="232"/>
                    </a:lnTo>
                    <a:lnTo>
                      <a:pt x="0" y="247"/>
                    </a:lnTo>
                    <a:lnTo>
                      <a:pt x="1" y="263"/>
                    </a:lnTo>
                    <a:lnTo>
                      <a:pt x="3" y="278"/>
                    </a:lnTo>
                    <a:lnTo>
                      <a:pt x="8" y="294"/>
                    </a:lnTo>
                    <a:lnTo>
                      <a:pt x="13" y="310"/>
                    </a:lnTo>
                    <a:lnTo>
                      <a:pt x="20" y="324"/>
                    </a:lnTo>
                    <a:lnTo>
                      <a:pt x="30" y="339"/>
                    </a:lnTo>
                    <a:lnTo>
                      <a:pt x="41" y="352"/>
                    </a:lnTo>
                    <a:lnTo>
                      <a:pt x="54" y="366"/>
                    </a:lnTo>
                    <a:lnTo>
                      <a:pt x="84" y="396"/>
                    </a:lnTo>
                    <a:lnTo>
                      <a:pt x="98" y="409"/>
                    </a:lnTo>
                    <a:lnTo>
                      <a:pt x="112" y="420"/>
                    </a:lnTo>
                    <a:lnTo>
                      <a:pt x="127" y="430"/>
                    </a:lnTo>
                    <a:lnTo>
                      <a:pt x="142" y="437"/>
                    </a:lnTo>
                    <a:lnTo>
                      <a:pt x="157" y="444"/>
                    </a:lnTo>
                    <a:lnTo>
                      <a:pt x="172" y="448"/>
                    </a:lnTo>
                    <a:lnTo>
                      <a:pt x="188" y="450"/>
                    </a:lnTo>
                    <a:lnTo>
                      <a:pt x="203" y="451"/>
                    </a:lnTo>
                    <a:lnTo>
                      <a:pt x="219" y="450"/>
                    </a:lnTo>
                    <a:lnTo>
                      <a:pt x="234" y="448"/>
                    </a:lnTo>
                    <a:lnTo>
                      <a:pt x="249" y="444"/>
                    </a:lnTo>
                    <a:lnTo>
                      <a:pt x="264" y="437"/>
                    </a:lnTo>
                    <a:lnTo>
                      <a:pt x="279" y="430"/>
                    </a:lnTo>
                    <a:lnTo>
                      <a:pt x="294" y="420"/>
                    </a:lnTo>
                    <a:lnTo>
                      <a:pt x="308" y="409"/>
                    </a:lnTo>
                    <a:lnTo>
                      <a:pt x="322" y="396"/>
                    </a:lnTo>
                    <a:lnTo>
                      <a:pt x="442" y="276"/>
                    </a:lnTo>
                    <a:lnTo>
                      <a:pt x="446" y="272"/>
                    </a:lnTo>
                    <a:lnTo>
                      <a:pt x="448" y="267"/>
                    </a:lnTo>
                    <a:lnTo>
                      <a:pt x="450" y="261"/>
                    </a:lnTo>
                    <a:lnTo>
                      <a:pt x="450" y="255"/>
                    </a:lnTo>
                    <a:lnTo>
                      <a:pt x="450" y="250"/>
                    </a:lnTo>
                    <a:lnTo>
                      <a:pt x="448" y="244"/>
                    </a:lnTo>
                    <a:lnTo>
                      <a:pt x="446" y="239"/>
                    </a:lnTo>
                    <a:lnTo>
                      <a:pt x="442" y="235"/>
                    </a:lnTo>
                    <a:lnTo>
                      <a:pt x="438" y="230"/>
                    </a:lnTo>
                    <a:lnTo>
                      <a:pt x="432" y="227"/>
                    </a:lnTo>
                    <a:lnTo>
                      <a:pt x="427" y="226"/>
                    </a:lnTo>
                    <a:lnTo>
                      <a:pt x="420" y="225"/>
                    </a:lnTo>
                    <a:lnTo>
                      <a:pt x="415" y="226"/>
                    </a:lnTo>
                    <a:lnTo>
                      <a:pt x="410" y="227"/>
                    </a:lnTo>
                    <a:lnTo>
                      <a:pt x="404" y="230"/>
                    </a:lnTo>
                    <a:lnTo>
                      <a:pt x="399" y="235"/>
                    </a:lnTo>
                    <a:lnTo>
                      <a:pt x="399" y="2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3841">
                <a:extLst>
                  <a:ext uri="{FF2B5EF4-FFF2-40B4-BE49-F238E27FC236}">
                    <a16:creationId xmlns:a16="http://schemas.microsoft.com/office/drawing/2014/main" id="{67C50AEA-BA33-40E9-967E-D4829222F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5113" y="2555875"/>
                <a:ext cx="114300" cy="133350"/>
              </a:xfrm>
              <a:custGeom>
                <a:avLst/>
                <a:gdLst>
                  <a:gd name="T0" fmla="*/ 30 w 361"/>
                  <a:gd name="T1" fmla="*/ 0 h 420"/>
                  <a:gd name="T2" fmla="*/ 19 w 361"/>
                  <a:gd name="T3" fmla="*/ 2 h 420"/>
                  <a:gd name="T4" fmla="*/ 9 w 361"/>
                  <a:gd name="T5" fmla="*/ 8 h 420"/>
                  <a:gd name="T6" fmla="*/ 3 w 361"/>
                  <a:gd name="T7" fmla="*/ 18 h 420"/>
                  <a:gd name="T8" fmla="*/ 0 w 361"/>
                  <a:gd name="T9" fmla="*/ 30 h 420"/>
                  <a:gd name="T10" fmla="*/ 3 w 361"/>
                  <a:gd name="T11" fmla="*/ 41 h 420"/>
                  <a:gd name="T12" fmla="*/ 9 w 361"/>
                  <a:gd name="T13" fmla="*/ 51 h 420"/>
                  <a:gd name="T14" fmla="*/ 19 w 361"/>
                  <a:gd name="T15" fmla="*/ 57 h 420"/>
                  <a:gd name="T16" fmla="*/ 30 w 361"/>
                  <a:gd name="T17" fmla="*/ 60 h 420"/>
                  <a:gd name="T18" fmla="*/ 205 w 361"/>
                  <a:gd name="T19" fmla="*/ 61 h 420"/>
                  <a:gd name="T20" fmla="*/ 225 w 361"/>
                  <a:gd name="T21" fmla="*/ 65 h 420"/>
                  <a:gd name="T22" fmla="*/ 243 w 361"/>
                  <a:gd name="T23" fmla="*/ 75 h 420"/>
                  <a:gd name="T24" fmla="*/ 260 w 361"/>
                  <a:gd name="T25" fmla="*/ 89 h 420"/>
                  <a:gd name="T26" fmla="*/ 275 w 361"/>
                  <a:gd name="T27" fmla="*/ 106 h 420"/>
                  <a:gd name="T28" fmla="*/ 287 w 361"/>
                  <a:gd name="T29" fmla="*/ 125 h 420"/>
                  <a:gd name="T30" fmla="*/ 296 w 361"/>
                  <a:gd name="T31" fmla="*/ 145 h 420"/>
                  <a:gd name="T32" fmla="*/ 300 w 361"/>
                  <a:gd name="T33" fmla="*/ 168 h 420"/>
                  <a:gd name="T34" fmla="*/ 301 w 361"/>
                  <a:gd name="T35" fmla="*/ 255 h 420"/>
                  <a:gd name="T36" fmla="*/ 299 w 361"/>
                  <a:gd name="T37" fmla="*/ 275 h 420"/>
                  <a:gd name="T38" fmla="*/ 292 w 361"/>
                  <a:gd name="T39" fmla="*/ 295 h 420"/>
                  <a:gd name="T40" fmla="*/ 282 w 361"/>
                  <a:gd name="T41" fmla="*/ 313 h 420"/>
                  <a:gd name="T42" fmla="*/ 269 w 361"/>
                  <a:gd name="T43" fmla="*/ 329 h 420"/>
                  <a:gd name="T44" fmla="*/ 254 w 361"/>
                  <a:gd name="T45" fmla="*/ 342 h 420"/>
                  <a:gd name="T46" fmla="*/ 236 w 361"/>
                  <a:gd name="T47" fmla="*/ 351 h 420"/>
                  <a:gd name="T48" fmla="*/ 216 w 361"/>
                  <a:gd name="T49" fmla="*/ 358 h 420"/>
                  <a:gd name="T50" fmla="*/ 196 w 361"/>
                  <a:gd name="T51" fmla="*/ 360 h 420"/>
                  <a:gd name="T52" fmla="*/ 24 w 361"/>
                  <a:gd name="T53" fmla="*/ 361 h 420"/>
                  <a:gd name="T54" fmla="*/ 13 w 361"/>
                  <a:gd name="T55" fmla="*/ 365 h 420"/>
                  <a:gd name="T56" fmla="*/ 5 w 361"/>
                  <a:gd name="T57" fmla="*/ 374 h 420"/>
                  <a:gd name="T58" fmla="*/ 1 w 361"/>
                  <a:gd name="T59" fmla="*/ 384 h 420"/>
                  <a:gd name="T60" fmla="*/ 1 w 361"/>
                  <a:gd name="T61" fmla="*/ 396 h 420"/>
                  <a:gd name="T62" fmla="*/ 5 w 361"/>
                  <a:gd name="T63" fmla="*/ 407 h 420"/>
                  <a:gd name="T64" fmla="*/ 13 w 361"/>
                  <a:gd name="T65" fmla="*/ 416 h 420"/>
                  <a:gd name="T66" fmla="*/ 24 w 361"/>
                  <a:gd name="T67" fmla="*/ 420 h 420"/>
                  <a:gd name="T68" fmla="*/ 196 w 361"/>
                  <a:gd name="T69" fmla="*/ 420 h 420"/>
                  <a:gd name="T70" fmla="*/ 228 w 361"/>
                  <a:gd name="T71" fmla="*/ 417 h 420"/>
                  <a:gd name="T72" fmla="*/ 259 w 361"/>
                  <a:gd name="T73" fmla="*/ 407 h 420"/>
                  <a:gd name="T74" fmla="*/ 287 w 361"/>
                  <a:gd name="T75" fmla="*/ 392 h 420"/>
                  <a:gd name="T76" fmla="*/ 312 w 361"/>
                  <a:gd name="T77" fmla="*/ 372 h 420"/>
                  <a:gd name="T78" fmla="*/ 332 w 361"/>
                  <a:gd name="T79" fmla="*/ 347 h 420"/>
                  <a:gd name="T80" fmla="*/ 347 w 361"/>
                  <a:gd name="T81" fmla="*/ 319 h 420"/>
                  <a:gd name="T82" fmla="*/ 357 w 361"/>
                  <a:gd name="T83" fmla="*/ 288 h 420"/>
                  <a:gd name="T84" fmla="*/ 361 w 361"/>
                  <a:gd name="T85" fmla="*/ 255 h 420"/>
                  <a:gd name="T86" fmla="*/ 360 w 361"/>
                  <a:gd name="T87" fmla="*/ 163 h 420"/>
                  <a:gd name="T88" fmla="*/ 353 w 361"/>
                  <a:gd name="T89" fmla="*/ 130 h 420"/>
                  <a:gd name="T90" fmla="*/ 342 w 361"/>
                  <a:gd name="T91" fmla="*/ 99 h 420"/>
                  <a:gd name="T92" fmla="*/ 323 w 361"/>
                  <a:gd name="T93" fmla="*/ 70 h 420"/>
                  <a:gd name="T94" fmla="*/ 302 w 361"/>
                  <a:gd name="T95" fmla="*/ 45 h 420"/>
                  <a:gd name="T96" fmla="*/ 275 w 361"/>
                  <a:gd name="T97" fmla="*/ 24 h 420"/>
                  <a:gd name="T98" fmla="*/ 246 w 361"/>
                  <a:gd name="T99" fmla="*/ 9 h 420"/>
                  <a:gd name="T100" fmla="*/ 213 w 361"/>
                  <a:gd name="T101" fmla="*/ 1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61" h="420">
                    <a:moveTo>
                      <a:pt x="196" y="0"/>
                    </a:moveTo>
                    <a:lnTo>
                      <a:pt x="30" y="0"/>
                    </a:lnTo>
                    <a:lnTo>
                      <a:pt x="24" y="1"/>
                    </a:lnTo>
                    <a:lnTo>
                      <a:pt x="19" y="2"/>
                    </a:lnTo>
                    <a:lnTo>
                      <a:pt x="13" y="5"/>
                    </a:lnTo>
                    <a:lnTo>
                      <a:pt x="9" y="8"/>
                    </a:lnTo>
                    <a:lnTo>
                      <a:pt x="5" y="12"/>
                    </a:lnTo>
                    <a:lnTo>
                      <a:pt x="3" y="18"/>
                    </a:lnTo>
                    <a:lnTo>
                      <a:pt x="1" y="23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196" y="60"/>
                    </a:lnTo>
                    <a:lnTo>
                      <a:pt x="205" y="61"/>
                    </a:lnTo>
                    <a:lnTo>
                      <a:pt x="215" y="62"/>
                    </a:lnTo>
                    <a:lnTo>
                      <a:pt x="225" y="65"/>
                    </a:lnTo>
                    <a:lnTo>
                      <a:pt x="234" y="69"/>
                    </a:lnTo>
                    <a:lnTo>
                      <a:pt x="243" y="75"/>
                    </a:lnTo>
                    <a:lnTo>
                      <a:pt x="252" y="81"/>
                    </a:lnTo>
                    <a:lnTo>
                      <a:pt x="260" y="89"/>
                    </a:lnTo>
                    <a:lnTo>
                      <a:pt x="268" y="97"/>
                    </a:lnTo>
                    <a:lnTo>
                      <a:pt x="275" y="106"/>
                    </a:lnTo>
                    <a:lnTo>
                      <a:pt x="282" y="114"/>
                    </a:lnTo>
                    <a:lnTo>
                      <a:pt x="287" y="125"/>
                    </a:lnTo>
                    <a:lnTo>
                      <a:pt x="291" y="135"/>
                    </a:lnTo>
                    <a:lnTo>
                      <a:pt x="296" y="145"/>
                    </a:lnTo>
                    <a:lnTo>
                      <a:pt x="298" y="156"/>
                    </a:lnTo>
                    <a:lnTo>
                      <a:pt x="300" y="168"/>
                    </a:lnTo>
                    <a:lnTo>
                      <a:pt x="301" y="179"/>
                    </a:lnTo>
                    <a:lnTo>
                      <a:pt x="301" y="255"/>
                    </a:lnTo>
                    <a:lnTo>
                      <a:pt x="300" y="265"/>
                    </a:lnTo>
                    <a:lnTo>
                      <a:pt x="299" y="275"/>
                    </a:lnTo>
                    <a:lnTo>
                      <a:pt x="296" y="286"/>
                    </a:lnTo>
                    <a:lnTo>
                      <a:pt x="292" y="295"/>
                    </a:lnTo>
                    <a:lnTo>
                      <a:pt x="287" y="304"/>
                    </a:lnTo>
                    <a:lnTo>
                      <a:pt x="282" y="313"/>
                    </a:lnTo>
                    <a:lnTo>
                      <a:pt x="276" y="321"/>
                    </a:lnTo>
                    <a:lnTo>
                      <a:pt x="269" y="329"/>
                    </a:lnTo>
                    <a:lnTo>
                      <a:pt x="261" y="335"/>
                    </a:lnTo>
                    <a:lnTo>
                      <a:pt x="254" y="342"/>
                    </a:lnTo>
                    <a:lnTo>
                      <a:pt x="244" y="347"/>
                    </a:lnTo>
                    <a:lnTo>
                      <a:pt x="236" y="351"/>
                    </a:lnTo>
                    <a:lnTo>
                      <a:pt x="226" y="356"/>
                    </a:lnTo>
                    <a:lnTo>
                      <a:pt x="216" y="358"/>
                    </a:lnTo>
                    <a:lnTo>
                      <a:pt x="205" y="360"/>
                    </a:lnTo>
                    <a:lnTo>
                      <a:pt x="196" y="360"/>
                    </a:lnTo>
                    <a:lnTo>
                      <a:pt x="30" y="360"/>
                    </a:lnTo>
                    <a:lnTo>
                      <a:pt x="24" y="361"/>
                    </a:lnTo>
                    <a:lnTo>
                      <a:pt x="19" y="362"/>
                    </a:lnTo>
                    <a:lnTo>
                      <a:pt x="13" y="365"/>
                    </a:lnTo>
                    <a:lnTo>
                      <a:pt x="9" y="368"/>
                    </a:lnTo>
                    <a:lnTo>
                      <a:pt x="5" y="374"/>
                    </a:lnTo>
                    <a:lnTo>
                      <a:pt x="3" y="378"/>
                    </a:lnTo>
                    <a:lnTo>
                      <a:pt x="1" y="384"/>
                    </a:lnTo>
                    <a:lnTo>
                      <a:pt x="0" y="390"/>
                    </a:lnTo>
                    <a:lnTo>
                      <a:pt x="1" y="396"/>
                    </a:lnTo>
                    <a:lnTo>
                      <a:pt x="3" y="402"/>
                    </a:lnTo>
                    <a:lnTo>
                      <a:pt x="5" y="407"/>
                    </a:lnTo>
                    <a:lnTo>
                      <a:pt x="9" y="411"/>
                    </a:lnTo>
                    <a:lnTo>
                      <a:pt x="13" y="416"/>
                    </a:lnTo>
                    <a:lnTo>
                      <a:pt x="19" y="418"/>
                    </a:lnTo>
                    <a:lnTo>
                      <a:pt x="24" y="420"/>
                    </a:lnTo>
                    <a:lnTo>
                      <a:pt x="30" y="420"/>
                    </a:lnTo>
                    <a:lnTo>
                      <a:pt x="196" y="420"/>
                    </a:lnTo>
                    <a:lnTo>
                      <a:pt x="212" y="419"/>
                    </a:lnTo>
                    <a:lnTo>
                      <a:pt x="228" y="417"/>
                    </a:lnTo>
                    <a:lnTo>
                      <a:pt x="244" y="412"/>
                    </a:lnTo>
                    <a:lnTo>
                      <a:pt x="259" y="407"/>
                    </a:lnTo>
                    <a:lnTo>
                      <a:pt x="273" y="400"/>
                    </a:lnTo>
                    <a:lnTo>
                      <a:pt x="287" y="392"/>
                    </a:lnTo>
                    <a:lnTo>
                      <a:pt x="300" y="382"/>
                    </a:lnTo>
                    <a:lnTo>
                      <a:pt x="312" y="372"/>
                    </a:lnTo>
                    <a:lnTo>
                      <a:pt x="322" y="360"/>
                    </a:lnTo>
                    <a:lnTo>
                      <a:pt x="332" y="347"/>
                    </a:lnTo>
                    <a:lnTo>
                      <a:pt x="341" y="333"/>
                    </a:lnTo>
                    <a:lnTo>
                      <a:pt x="347" y="319"/>
                    </a:lnTo>
                    <a:lnTo>
                      <a:pt x="353" y="303"/>
                    </a:lnTo>
                    <a:lnTo>
                      <a:pt x="357" y="288"/>
                    </a:lnTo>
                    <a:lnTo>
                      <a:pt x="360" y="272"/>
                    </a:lnTo>
                    <a:lnTo>
                      <a:pt x="361" y="255"/>
                    </a:lnTo>
                    <a:lnTo>
                      <a:pt x="361" y="179"/>
                    </a:lnTo>
                    <a:lnTo>
                      <a:pt x="360" y="163"/>
                    </a:lnTo>
                    <a:lnTo>
                      <a:pt x="358" y="146"/>
                    </a:lnTo>
                    <a:lnTo>
                      <a:pt x="353" y="130"/>
                    </a:lnTo>
                    <a:lnTo>
                      <a:pt x="348" y="115"/>
                    </a:lnTo>
                    <a:lnTo>
                      <a:pt x="342" y="99"/>
                    </a:lnTo>
                    <a:lnTo>
                      <a:pt x="333" y="85"/>
                    </a:lnTo>
                    <a:lnTo>
                      <a:pt x="323" y="70"/>
                    </a:lnTo>
                    <a:lnTo>
                      <a:pt x="314" y="57"/>
                    </a:lnTo>
                    <a:lnTo>
                      <a:pt x="302" y="45"/>
                    </a:lnTo>
                    <a:lnTo>
                      <a:pt x="289" y="34"/>
                    </a:lnTo>
                    <a:lnTo>
                      <a:pt x="275" y="24"/>
                    </a:lnTo>
                    <a:lnTo>
                      <a:pt x="261" y="16"/>
                    </a:lnTo>
                    <a:lnTo>
                      <a:pt x="246" y="9"/>
                    </a:lnTo>
                    <a:lnTo>
                      <a:pt x="229" y="4"/>
                    </a:lnTo>
                    <a:lnTo>
                      <a:pt x="213" y="1"/>
                    </a:lnTo>
                    <a:lnTo>
                      <a:pt x="19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spcAft>
                    <a:spcPts val="600"/>
                  </a:spcAft>
                </a:pP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6E68947-6EDF-42F6-A3D4-3D8F8A497B8D}"/>
                </a:ext>
              </a:extLst>
            </p:cNvPr>
            <p:cNvSpPr txBox="1"/>
            <p:nvPr/>
          </p:nvSpPr>
          <p:spPr>
            <a:xfrm>
              <a:off x="2926911" y="3876908"/>
              <a:ext cx="1155337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Слабые стороны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 Placeholder 2">
              <a:extLst>
                <a:ext uri="{FF2B5EF4-FFF2-40B4-BE49-F238E27FC236}">
                  <a16:creationId xmlns:a16="http://schemas.microsoft.com/office/drawing/2014/main" id="{8464E7AA-4934-46F6-A032-D5B4BF15BCF5}"/>
                </a:ext>
              </a:extLst>
            </p:cNvPr>
            <p:cNvSpPr txBox="1">
              <a:spLocks/>
            </p:cNvSpPr>
            <p:nvPr/>
          </p:nvSpPr>
          <p:spPr>
            <a:xfrm>
              <a:off x="2926910" y="4168581"/>
              <a:ext cx="4033953" cy="189282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Зависимость от тарифного регулирования;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недостаточная ориентация на клиента;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слабое развитие ИТ услуг;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тенденция к увеличению износа верхнего строения пути;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наличие демонтированных (частично), не востребованных  железнодорожных подъездных путей;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Отсутствие правоустанавливающих документов.</a:t>
              </a:r>
            </a:p>
          </p:txBody>
        </p:sp>
        <p:cxnSp>
          <p:nvCxnSpPr>
            <p:cNvPr id="20" name="Straight Connector 76">
              <a:extLst>
                <a:ext uri="{FF2B5EF4-FFF2-40B4-BE49-F238E27FC236}">
                  <a16:creationId xmlns:a16="http://schemas.microsoft.com/office/drawing/2014/main" id="{D94BCB7E-0524-47D6-8B68-46EB1A6E4AE8}"/>
                </a:ext>
              </a:extLst>
            </p:cNvPr>
            <p:cNvCxnSpPr>
              <a:cxnSpLocks/>
            </p:cNvCxnSpPr>
            <p:nvPr/>
          </p:nvCxnSpPr>
          <p:spPr>
            <a:xfrm>
              <a:off x="2926911" y="4099331"/>
              <a:ext cx="431766" cy="0"/>
            </a:xfrm>
            <a:prstGeom prst="line">
              <a:avLst/>
            </a:prstGeom>
            <a:ln>
              <a:solidFill>
                <a:srgbClr val="45C2C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715708" y="3866409"/>
            <a:ext cx="5356374" cy="2188476"/>
            <a:chOff x="5049046" y="3426656"/>
            <a:chExt cx="4017367" cy="2188476"/>
          </a:xfrm>
        </p:grpSpPr>
        <p:sp>
          <p:nvSpPr>
            <p:cNvPr id="27" name="Freeform 4404">
              <a:extLst>
                <a:ext uri="{FF2B5EF4-FFF2-40B4-BE49-F238E27FC236}">
                  <a16:creationId xmlns:a16="http://schemas.microsoft.com/office/drawing/2014/main" id="{1F2722C4-D774-4523-A700-4B3DAF7DCC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49046" y="3426656"/>
              <a:ext cx="207963" cy="284163"/>
            </a:xfrm>
            <a:custGeom>
              <a:avLst/>
              <a:gdLst>
                <a:gd name="T0" fmla="*/ 337 w 658"/>
                <a:gd name="T1" fmla="*/ 615 h 896"/>
                <a:gd name="T2" fmla="*/ 327 w 658"/>
                <a:gd name="T3" fmla="*/ 613 h 896"/>
                <a:gd name="T4" fmla="*/ 219 w 658"/>
                <a:gd name="T5" fmla="*/ 717 h 896"/>
                <a:gd name="T6" fmla="*/ 106 w 658"/>
                <a:gd name="T7" fmla="*/ 664 h 896"/>
                <a:gd name="T8" fmla="*/ 115 w 658"/>
                <a:gd name="T9" fmla="*/ 619 h 896"/>
                <a:gd name="T10" fmla="*/ 143 w 658"/>
                <a:gd name="T11" fmla="*/ 562 h 896"/>
                <a:gd name="T12" fmla="*/ 203 w 658"/>
                <a:gd name="T13" fmla="*/ 501 h 896"/>
                <a:gd name="T14" fmla="*/ 261 w 658"/>
                <a:gd name="T15" fmla="*/ 473 h 896"/>
                <a:gd name="T16" fmla="*/ 306 w 658"/>
                <a:gd name="T17" fmla="*/ 464 h 896"/>
                <a:gd name="T18" fmla="*/ 352 w 658"/>
                <a:gd name="T19" fmla="*/ 464 h 896"/>
                <a:gd name="T20" fmla="*/ 397 w 658"/>
                <a:gd name="T21" fmla="*/ 473 h 896"/>
                <a:gd name="T22" fmla="*/ 438 w 658"/>
                <a:gd name="T23" fmla="*/ 489 h 896"/>
                <a:gd name="T24" fmla="*/ 489 w 658"/>
                <a:gd name="T25" fmla="*/ 527 h 896"/>
                <a:gd name="T26" fmla="*/ 536 w 658"/>
                <a:gd name="T27" fmla="*/ 599 h 896"/>
                <a:gd name="T28" fmla="*/ 549 w 658"/>
                <a:gd name="T29" fmla="*/ 641 h 896"/>
                <a:gd name="T30" fmla="*/ 554 w 658"/>
                <a:gd name="T31" fmla="*/ 687 h 896"/>
                <a:gd name="T32" fmla="*/ 127 w 658"/>
                <a:gd name="T33" fmla="*/ 308 h 896"/>
                <a:gd name="T34" fmla="*/ 109 w 658"/>
                <a:gd name="T35" fmla="*/ 253 h 896"/>
                <a:gd name="T36" fmla="*/ 105 w 658"/>
                <a:gd name="T37" fmla="*/ 29 h 896"/>
                <a:gd name="T38" fmla="*/ 551 w 658"/>
                <a:gd name="T39" fmla="*/ 238 h 896"/>
                <a:gd name="T40" fmla="*/ 537 w 658"/>
                <a:gd name="T41" fmla="*/ 295 h 896"/>
                <a:gd name="T42" fmla="*/ 643 w 658"/>
                <a:gd name="T43" fmla="*/ 866 h 896"/>
                <a:gd name="T44" fmla="*/ 582 w 658"/>
                <a:gd name="T45" fmla="*/ 666 h 896"/>
                <a:gd name="T46" fmla="*/ 564 w 658"/>
                <a:gd name="T47" fmla="*/ 588 h 896"/>
                <a:gd name="T48" fmla="*/ 526 w 658"/>
                <a:gd name="T49" fmla="*/ 523 h 896"/>
                <a:gd name="T50" fmla="*/ 469 w 658"/>
                <a:gd name="T51" fmla="*/ 473 h 896"/>
                <a:gd name="T52" fmla="*/ 436 w 658"/>
                <a:gd name="T53" fmla="*/ 441 h 896"/>
                <a:gd name="T54" fmla="*/ 504 w 658"/>
                <a:gd name="T55" fmla="*/ 395 h 896"/>
                <a:gd name="T56" fmla="*/ 554 w 658"/>
                <a:gd name="T57" fmla="*/ 333 h 896"/>
                <a:gd name="T58" fmla="*/ 578 w 658"/>
                <a:gd name="T59" fmla="*/ 264 h 896"/>
                <a:gd name="T60" fmla="*/ 584 w 658"/>
                <a:gd name="T61" fmla="*/ 29 h 896"/>
                <a:gd name="T62" fmla="*/ 652 w 658"/>
                <a:gd name="T63" fmla="*/ 27 h 896"/>
                <a:gd name="T64" fmla="*/ 658 w 658"/>
                <a:gd name="T65" fmla="*/ 17 h 896"/>
                <a:gd name="T66" fmla="*/ 655 w 658"/>
                <a:gd name="T67" fmla="*/ 6 h 896"/>
                <a:gd name="T68" fmla="*/ 647 w 658"/>
                <a:gd name="T69" fmla="*/ 0 h 896"/>
                <a:gd name="T70" fmla="*/ 15 w 658"/>
                <a:gd name="T71" fmla="*/ 0 h 896"/>
                <a:gd name="T72" fmla="*/ 5 w 658"/>
                <a:gd name="T73" fmla="*/ 4 h 896"/>
                <a:gd name="T74" fmla="*/ 0 w 658"/>
                <a:gd name="T75" fmla="*/ 14 h 896"/>
                <a:gd name="T76" fmla="*/ 5 w 658"/>
                <a:gd name="T77" fmla="*/ 26 h 896"/>
                <a:gd name="T78" fmla="*/ 15 w 658"/>
                <a:gd name="T79" fmla="*/ 29 h 896"/>
                <a:gd name="T80" fmla="*/ 77 w 658"/>
                <a:gd name="T81" fmla="*/ 245 h 896"/>
                <a:gd name="T82" fmla="*/ 96 w 658"/>
                <a:gd name="T83" fmla="*/ 312 h 896"/>
                <a:gd name="T84" fmla="*/ 137 w 658"/>
                <a:gd name="T85" fmla="*/ 378 h 896"/>
                <a:gd name="T86" fmla="*/ 204 w 658"/>
                <a:gd name="T87" fmla="*/ 431 h 896"/>
                <a:gd name="T88" fmla="*/ 207 w 658"/>
                <a:gd name="T89" fmla="*/ 464 h 896"/>
                <a:gd name="T90" fmla="*/ 146 w 658"/>
                <a:gd name="T91" fmla="*/ 510 h 896"/>
                <a:gd name="T92" fmla="*/ 102 w 658"/>
                <a:gd name="T93" fmla="*/ 572 h 896"/>
                <a:gd name="T94" fmla="*/ 78 w 658"/>
                <a:gd name="T95" fmla="*/ 647 h 896"/>
                <a:gd name="T96" fmla="*/ 75 w 658"/>
                <a:gd name="T97" fmla="*/ 866 h 896"/>
                <a:gd name="T98" fmla="*/ 7 w 658"/>
                <a:gd name="T99" fmla="*/ 870 h 896"/>
                <a:gd name="T100" fmla="*/ 0 w 658"/>
                <a:gd name="T101" fmla="*/ 879 h 896"/>
                <a:gd name="T102" fmla="*/ 2 w 658"/>
                <a:gd name="T103" fmla="*/ 890 h 896"/>
                <a:gd name="T104" fmla="*/ 12 w 658"/>
                <a:gd name="T105" fmla="*/ 896 h 896"/>
                <a:gd name="T106" fmla="*/ 643 w 658"/>
                <a:gd name="T107" fmla="*/ 896 h 896"/>
                <a:gd name="T108" fmla="*/ 654 w 658"/>
                <a:gd name="T109" fmla="*/ 892 h 896"/>
                <a:gd name="T110" fmla="*/ 658 w 658"/>
                <a:gd name="T111" fmla="*/ 881 h 896"/>
                <a:gd name="T112" fmla="*/ 654 w 658"/>
                <a:gd name="T113" fmla="*/ 872 h 896"/>
                <a:gd name="T114" fmla="*/ 643 w 658"/>
                <a:gd name="T115" fmla="*/ 866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58" h="896">
                  <a:moveTo>
                    <a:pt x="554" y="717"/>
                  </a:moveTo>
                  <a:lnTo>
                    <a:pt x="440" y="717"/>
                  </a:lnTo>
                  <a:lnTo>
                    <a:pt x="340" y="617"/>
                  </a:lnTo>
                  <a:lnTo>
                    <a:pt x="337" y="615"/>
                  </a:lnTo>
                  <a:lnTo>
                    <a:pt x="335" y="614"/>
                  </a:lnTo>
                  <a:lnTo>
                    <a:pt x="332" y="613"/>
                  </a:lnTo>
                  <a:lnTo>
                    <a:pt x="329" y="613"/>
                  </a:lnTo>
                  <a:lnTo>
                    <a:pt x="327" y="613"/>
                  </a:lnTo>
                  <a:lnTo>
                    <a:pt x="323" y="614"/>
                  </a:lnTo>
                  <a:lnTo>
                    <a:pt x="321" y="615"/>
                  </a:lnTo>
                  <a:lnTo>
                    <a:pt x="318" y="617"/>
                  </a:lnTo>
                  <a:lnTo>
                    <a:pt x="219" y="717"/>
                  </a:lnTo>
                  <a:lnTo>
                    <a:pt x="105" y="717"/>
                  </a:lnTo>
                  <a:lnTo>
                    <a:pt x="105" y="687"/>
                  </a:lnTo>
                  <a:lnTo>
                    <a:pt x="105" y="676"/>
                  </a:lnTo>
                  <a:lnTo>
                    <a:pt x="106" y="664"/>
                  </a:lnTo>
                  <a:lnTo>
                    <a:pt x="107" y="652"/>
                  </a:lnTo>
                  <a:lnTo>
                    <a:pt x="109" y="642"/>
                  </a:lnTo>
                  <a:lnTo>
                    <a:pt x="112" y="630"/>
                  </a:lnTo>
                  <a:lnTo>
                    <a:pt x="115" y="619"/>
                  </a:lnTo>
                  <a:lnTo>
                    <a:pt x="118" y="610"/>
                  </a:lnTo>
                  <a:lnTo>
                    <a:pt x="122" y="599"/>
                  </a:lnTo>
                  <a:lnTo>
                    <a:pt x="132" y="580"/>
                  </a:lnTo>
                  <a:lnTo>
                    <a:pt x="143" y="562"/>
                  </a:lnTo>
                  <a:lnTo>
                    <a:pt x="156" y="543"/>
                  </a:lnTo>
                  <a:lnTo>
                    <a:pt x="169" y="528"/>
                  </a:lnTo>
                  <a:lnTo>
                    <a:pt x="185" y="513"/>
                  </a:lnTo>
                  <a:lnTo>
                    <a:pt x="203" y="501"/>
                  </a:lnTo>
                  <a:lnTo>
                    <a:pt x="222" y="490"/>
                  </a:lnTo>
                  <a:lnTo>
                    <a:pt x="241" y="480"/>
                  </a:lnTo>
                  <a:lnTo>
                    <a:pt x="252" y="476"/>
                  </a:lnTo>
                  <a:lnTo>
                    <a:pt x="261" y="473"/>
                  </a:lnTo>
                  <a:lnTo>
                    <a:pt x="272" y="470"/>
                  </a:lnTo>
                  <a:lnTo>
                    <a:pt x="284" y="467"/>
                  </a:lnTo>
                  <a:lnTo>
                    <a:pt x="295" y="465"/>
                  </a:lnTo>
                  <a:lnTo>
                    <a:pt x="306" y="464"/>
                  </a:lnTo>
                  <a:lnTo>
                    <a:pt x="317" y="463"/>
                  </a:lnTo>
                  <a:lnTo>
                    <a:pt x="329" y="463"/>
                  </a:lnTo>
                  <a:lnTo>
                    <a:pt x="341" y="463"/>
                  </a:lnTo>
                  <a:lnTo>
                    <a:pt x="352" y="464"/>
                  </a:lnTo>
                  <a:lnTo>
                    <a:pt x="364" y="465"/>
                  </a:lnTo>
                  <a:lnTo>
                    <a:pt x="376" y="467"/>
                  </a:lnTo>
                  <a:lnTo>
                    <a:pt x="387" y="470"/>
                  </a:lnTo>
                  <a:lnTo>
                    <a:pt x="397" y="473"/>
                  </a:lnTo>
                  <a:lnTo>
                    <a:pt x="408" y="476"/>
                  </a:lnTo>
                  <a:lnTo>
                    <a:pt x="418" y="480"/>
                  </a:lnTo>
                  <a:lnTo>
                    <a:pt x="428" y="485"/>
                  </a:lnTo>
                  <a:lnTo>
                    <a:pt x="438" y="489"/>
                  </a:lnTo>
                  <a:lnTo>
                    <a:pt x="447" y="494"/>
                  </a:lnTo>
                  <a:lnTo>
                    <a:pt x="456" y="501"/>
                  </a:lnTo>
                  <a:lnTo>
                    <a:pt x="473" y="513"/>
                  </a:lnTo>
                  <a:lnTo>
                    <a:pt x="489" y="527"/>
                  </a:lnTo>
                  <a:lnTo>
                    <a:pt x="503" y="543"/>
                  </a:lnTo>
                  <a:lnTo>
                    <a:pt x="516" y="560"/>
                  </a:lnTo>
                  <a:lnTo>
                    <a:pt x="527" y="579"/>
                  </a:lnTo>
                  <a:lnTo>
                    <a:pt x="536" y="599"/>
                  </a:lnTo>
                  <a:lnTo>
                    <a:pt x="540" y="609"/>
                  </a:lnTo>
                  <a:lnTo>
                    <a:pt x="544" y="619"/>
                  </a:lnTo>
                  <a:lnTo>
                    <a:pt x="546" y="630"/>
                  </a:lnTo>
                  <a:lnTo>
                    <a:pt x="549" y="641"/>
                  </a:lnTo>
                  <a:lnTo>
                    <a:pt x="551" y="652"/>
                  </a:lnTo>
                  <a:lnTo>
                    <a:pt x="552" y="664"/>
                  </a:lnTo>
                  <a:lnTo>
                    <a:pt x="554" y="675"/>
                  </a:lnTo>
                  <a:lnTo>
                    <a:pt x="554" y="687"/>
                  </a:lnTo>
                  <a:lnTo>
                    <a:pt x="554" y="717"/>
                  </a:lnTo>
                  <a:close/>
                  <a:moveTo>
                    <a:pt x="135" y="321"/>
                  </a:moveTo>
                  <a:lnTo>
                    <a:pt x="133" y="321"/>
                  </a:lnTo>
                  <a:lnTo>
                    <a:pt x="127" y="308"/>
                  </a:lnTo>
                  <a:lnTo>
                    <a:pt x="121" y="295"/>
                  </a:lnTo>
                  <a:lnTo>
                    <a:pt x="116" y="281"/>
                  </a:lnTo>
                  <a:lnTo>
                    <a:pt x="113" y="267"/>
                  </a:lnTo>
                  <a:lnTo>
                    <a:pt x="109" y="253"/>
                  </a:lnTo>
                  <a:lnTo>
                    <a:pt x="106" y="238"/>
                  </a:lnTo>
                  <a:lnTo>
                    <a:pt x="105" y="223"/>
                  </a:lnTo>
                  <a:lnTo>
                    <a:pt x="105" y="208"/>
                  </a:lnTo>
                  <a:lnTo>
                    <a:pt x="105" y="29"/>
                  </a:lnTo>
                  <a:lnTo>
                    <a:pt x="554" y="29"/>
                  </a:lnTo>
                  <a:lnTo>
                    <a:pt x="554" y="208"/>
                  </a:lnTo>
                  <a:lnTo>
                    <a:pt x="554" y="223"/>
                  </a:lnTo>
                  <a:lnTo>
                    <a:pt x="551" y="238"/>
                  </a:lnTo>
                  <a:lnTo>
                    <a:pt x="549" y="253"/>
                  </a:lnTo>
                  <a:lnTo>
                    <a:pt x="546" y="267"/>
                  </a:lnTo>
                  <a:lnTo>
                    <a:pt x="542" y="281"/>
                  </a:lnTo>
                  <a:lnTo>
                    <a:pt x="537" y="295"/>
                  </a:lnTo>
                  <a:lnTo>
                    <a:pt x="531" y="308"/>
                  </a:lnTo>
                  <a:lnTo>
                    <a:pt x="525" y="321"/>
                  </a:lnTo>
                  <a:lnTo>
                    <a:pt x="135" y="321"/>
                  </a:lnTo>
                  <a:close/>
                  <a:moveTo>
                    <a:pt x="643" y="866"/>
                  </a:moveTo>
                  <a:lnTo>
                    <a:pt x="584" y="866"/>
                  </a:lnTo>
                  <a:lnTo>
                    <a:pt x="584" y="732"/>
                  </a:lnTo>
                  <a:lnTo>
                    <a:pt x="584" y="687"/>
                  </a:lnTo>
                  <a:lnTo>
                    <a:pt x="582" y="666"/>
                  </a:lnTo>
                  <a:lnTo>
                    <a:pt x="580" y="646"/>
                  </a:lnTo>
                  <a:lnTo>
                    <a:pt x="576" y="626"/>
                  </a:lnTo>
                  <a:lnTo>
                    <a:pt x="571" y="606"/>
                  </a:lnTo>
                  <a:lnTo>
                    <a:pt x="564" y="588"/>
                  </a:lnTo>
                  <a:lnTo>
                    <a:pt x="557" y="570"/>
                  </a:lnTo>
                  <a:lnTo>
                    <a:pt x="547" y="554"/>
                  </a:lnTo>
                  <a:lnTo>
                    <a:pt x="537" y="538"/>
                  </a:lnTo>
                  <a:lnTo>
                    <a:pt x="526" y="523"/>
                  </a:lnTo>
                  <a:lnTo>
                    <a:pt x="513" y="509"/>
                  </a:lnTo>
                  <a:lnTo>
                    <a:pt x="499" y="496"/>
                  </a:lnTo>
                  <a:lnTo>
                    <a:pt x="485" y="483"/>
                  </a:lnTo>
                  <a:lnTo>
                    <a:pt x="469" y="473"/>
                  </a:lnTo>
                  <a:lnTo>
                    <a:pt x="453" y="463"/>
                  </a:lnTo>
                  <a:lnTo>
                    <a:pt x="435" y="455"/>
                  </a:lnTo>
                  <a:lnTo>
                    <a:pt x="417" y="448"/>
                  </a:lnTo>
                  <a:lnTo>
                    <a:pt x="436" y="441"/>
                  </a:lnTo>
                  <a:lnTo>
                    <a:pt x="455" y="431"/>
                  </a:lnTo>
                  <a:lnTo>
                    <a:pt x="472" y="420"/>
                  </a:lnTo>
                  <a:lnTo>
                    <a:pt x="489" y="409"/>
                  </a:lnTo>
                  <a:lnTo>
                    <a:pt x="504" y="395"/>
                  </a:lnTo>
                  <a:lnTo>
                    <a:pt x="519" y="381"/>
                  </a:lnTo>
                  <a:lnTo>
                    <a:pt x="532" y="365"/>
                  </a:lnTo>
                  <a:lnTo>
                    <a:pt x="544" y="348"/>
                  </a:lnTo>
                  <a:lnTo>
                    <a:pt x="554" y="333"/>
                  </a:lnTo>
                  <a:lnTo>
                    <a:pt x="561" y="317"/>
                  </a:lnTo>
                  <a:lnTo>
                    <a:pt x="567" y="299"/>
                  </a:lnTo>
                  <a:lnTo>
                    <a:pt x="573" y="282"/>
                  </a:lnTo>
                  <a:lnTo>
                    <a:pt x="578" y="264"/>
                  </a:lnTo>
                  <a:lnTo>
                    <a:pt x="580" y="246"/>
                  </a:lnTo>
                  <a:lnTo>
                    <a:pt x="582" y="228"/>
                  </a:lnTo>
                  <a:lnTo>
                    <a:pt x="584" y="208"/>
                  </a:lnTo>
                  <a:lnTo>
                    <a:pt x="584" y="29"/>
                  </a:lnTo>
                  <a:lnTo>
                    <a:pt x="643" y="29"/>
                  </a:lnTo>
                  <a:lnTo>
                    <a:pt x="647" y="29"/>
                  </a:lnTo>
                  <a:lnTo>
                    <a:pt x="649" y="28"/>
                  </a:lnTo>
                  <a:lnTo>
                    <a:pt x="652" y="27"/>
                  </a:lnTo>
                  <a:lnTo>
                    <a:pt x="654" y="26"/>
                  </a:lnTo>
                  <a:lnTo>
                    <a:pt x="655" y="23"/>
                  </a:lnTo>
                  <a:lnTo>
                    <a:pt x="657" y="20"/>
                  </a:lnTo>
                  <a:lnTo>
                    <a:pt x="658" y="17"/>
                  </a:lnTo>
                  <a:lnTo>
                    <a:pt x="658" y="14"/>
                  </a:lnTo>
                  <a:lnTo>
                    <a:pt x="658" y="12"/>
                  </a:lnTo>
                  <a:lnTo>
                    <a:pt x="657" y="8"/>
                  </a:lnTo>
                  <a:lnTo>
                    <a:pt x="655" y="6"/>
                  </a:lnTo>
                  <a:lnTo>
                    <a:pt x="654" y="4"/>
                  </a:lnTo>
                  <a:lnTo>
                    <a:pt x="652" y="2"/>
                  </a:lnTo>
                  <a:lnTo>
                    <a:pt x="649" y="1"/>
                  </a:lnTo>
                  <a:lnTo>
                    <a:pt x="647" y="0"/>
                  </a:lnTo>
                  <a:lnTo>
                    <a:pt x="643" y="0"/>
                  </a:lnTo>
                  <a:lnTo>
                    <a:pt x="569" y="0"/>
                  </a:lnTo>
                  <a:lnTo>
                    <a:pt x="90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2" y="23"/>
                  </a:lnTo>
                  <a:lnTo>
                    <a:pt x="5" y="26"/>
                  </a:lnTo>
                  <a:lnTo>
                    <a:pt x="7" y="27"/>
                  </a:lnTo>
                  <a:lnTo>
                    <a:pt x="9" y="28"/>
                  </a:lnTo>
                  <a:lnTo>
                    <a:pt x="12" y="29"/>
                  </a:lnTo>
                  <a:lnTo>
                    <a:pt x="15" y="29"/>
                  </a:lnTo>
                  <a:lnTo>
                    <a:pt x="75" y="29"/>
                  </a:lnTo>
                  <a:lnTo>
                    <a:pt x="75" y="208"/>
                  </a:lnTo>
                  <a:lnTo>
                    <a:pt x="75" y="227"/>
                  </a:lnTo>
                  <a:lnTo>
                    <a:pt x="77" y="245"/>
                  </a:lnTo>
                  <a:lnTo>
                    <a:pt x="81" y="263"/>
                  </a:lnTo>
                  <a:lnTo>
                    <a:pt x="85" y="280"/>
                  </a:lnTo>
                  <a:lnTo>
                    <a:pt x="89" y="296"/>
                  </a:lnTo>
                  <a:lnTo>
                    <a:pt x="96" y="312"/>
                  </a:lnTo>
                  <a:lnTo>
                    <a:pt x="103" y="328"/>
                  </a:lnTo>
                  <a:lnTo>
                    <a:pt x="112" y="343"/>
                  </a:lnTo>
                  <a:lnTo>
                    <a:pt x="124" y="361"/>
                  </a:lnTo>
                  <a:lnTo>
                    <a:pt x="137" y="378"/>
                  </a:lnTo>
                  <a:lnTo>
                    <a:pt x="152" y="394"/>
                  </a:lnTo>
                  <a:lnTo>
                    <a:pt x="168" y="407"/>
                  </a:lnTo>
                  <a:lnTo>
                    <a:pt x="185" y="420"/>
                  </a:lnTo>
                  <a:lnTo>
                    <a:pt x="204" y="431"/>
                  </a:lnTo>
                  <a:lnTo>
                    <a:pt x="222" y="441"/>
                  </a:lnTo>
                  <a:lnTo>
                    <a:pt x="242" y="448"/>
                  </a:lnTo>
                  <a:lnTo>
                    <a:pt x="224" y="456"/>
                  </a:lnTo>
                  <a:lnTo>
                    <a:pt x="207" y="464"/>
                  </a:lnTo>
                  <a:lnTo>
                    <a:pt x="190" y="474"/>
                  </a:lnTo>
                  <a:lnTo>
                    <a:pt x="175" y="485"/>
                  </a:lnTo>
                  <a:lnTo>
                    <a:pt x="160" y="497"/>
                  </a:lnTo>
                  <a:lnTo>
                    <a:pt x="146" y="510"/>
                  </a:lnTo>
                  <a:lnTo>
                    <a:pt x="133" y="524"/>
                  </a:lnTo>
                  <a:lnTo>
                    <a:pt x="121" y="539"/>
                  </a:lnTo>
                  <a:lnTo>
                    <a:pt x="112" y="555"/>
                  </a:lnTo>
                  <a:lnTo>
                    <a:pt x="102" y="572"/>
                  </a:lnTo>
                  <a:lnTo>
                    <a:pt x="93" y="589"/>
                  </a:lnTo>
                  <a:lnTo>
                    <a:pt x="87" y="609"/>
                  </a:lnTo>
                  <a:lnTo>
                    <a:pt x="82" y="627"/>
                  </a:lnTo>
                  <a:lnTo>
                    <a:pt x="78" y="647"/>
                  </a:lnTo>
                  <a:lnTo>
                    <a:pt x="76" y="666"/>
                  </a:lnTo>
                  <a:lnTo>
                    <a:pt x="75" y="687"/>
                  </a:lnTo>
                  <a:lnTo>
                    <a:pt x="75" y="732"/>
                  </a:lnTo>
                  <a:lnTo>
                    <a:pt x="75" y="866"/>
                  </a:lnTo>
                  <a:lnTo>
                    <a:pt x="15" y="866"/>
                  </a:lnTo>
                  <a:lnTo>
                    <a:pt x="12" y="866"/>
                  </a:lnTo>
                  <a:lnTo>
                    <a:pt x="9" y="868"/>
                  </a:lnTo>
                  <a:lnTo>
                    <a:pt x="7" y="870"/>
                  </a:lnTo>
                  <a:lnTo>
                    <a:pt x="5" y="872"/>
                  </a:lnTo>
                  <a:lnTo>
                    <a:pt x="2" y="874"/>
                  </a:lnTo>
                  <a:lnTo>
                    <a:pt x="1" y="876"/>
                  </a:lnTo>
                  <a:lnTo>
                    <a:pt x="0" y="879"/>
                  </a:lnTo>
                  <a:lnTo>
                    <a:pt x="0" y="881"/>
                  </a:lnTo>
                  <a:lnTo>
                    <a:pt x="0" y="885"/>
                  </a:lnTo>
                  <a:lnTo>
                    <a:pt x="1" y="888"/>
                  </a:lnTo>
                  <a:lnTo>
                    <a:pt x="2" y="890"/>
                  </a:lnTo>
                  <a:lnTo>
                    <a:pt x="5" y="892"/>
                  </a:lnTo>
                  <a:lnTo>
                    <a:pt x="7" y="894"/>
                  </a:lnTo>
                  <a:lnTo>
                    <a:pt x="9" y="895"/>
                  </a:lnTo>
                  <a:lnTo>
                    <a:pt x="12" y="896"/>
                  </a:lnTo>
                  <a:lnTo>
                    <a:pt x="15" y="896"/>
                  </a:lnTo>
                  <a:lnTo>
                    <a:pt x="90" y="896"/>
                  </a:lnTo>
                  <a:lnTo>
                    <a:pt x="569" y="896"/>
                  </a:lnTo>
                  <a:lnTo>
                    <a:pt x="643" y="896"/>
                  </a:lnTo>
                  <a:lnTo>
                    <a:pt x="647" y="896"/>
                  </a:lnTo>
                  <a:lnTo>
                    <a:pt x="649" y="895"/>
                  </a:lnTo>
                  <a:lnTo>
                    <a:pt x="652" y="894"/>
                  </a:lnTo>
                  <a:lnTo>
                    <a:pt x="654" y="892"/>
                  </a:lnTo>
                  <a:lnTo>
                    <a:pt x="655" y="890"/>
                  </a:lnTo>
                  <a:lnTo>
                    <a:pt x="657" y="888"/>
                  </a:lnTo>
                  <a:lnTo>
                    <a:pt x="658" y="885"/>
                  </a:lnTo>
                  <a:lnTo>
                    <a:pt x="658" y="881"/>
                  </a:lnTo>
                  <a:lnTo>
                    <a:pt x="658" y="879"/>
                  </a:lnTo>
                  <a:lnTo>
                    <a:pt x="657" y="876"/>
                  </a:lnTo>
                  <a:lnTo>
                    <a:pt x="655" y="874"/>
                  </a:lnTo>
                  <a:lnTo>
                    <a:pt x="654" y="872"/>
                  </a:lnTo>
                  <a:lnTo>
                    <a:pt x="652" y="870"/>
                  </a:lnTo>
                  <a:lnTo>
                    <a:pt x="649" y="868"/>
                  </a:lnTo>
                  <a:lnTo>
                    <a:pt x="647" y="866"/>
                  </a:lnTo>
                  <a:lnTo>
                    <a:pt x="643" y="866"/>
                  </a:lnTo>
                  <a:close/>
                </a:path>
              </a:pathLst>
            </a:custGeom>
            <a:solidFill>
              <a:srgbClr val="17B58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600"/>
                </a:spcAft>
              </a:pPr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6E68947-6EDF-42F6-A3D4-3D8F8A497B8D}"/>
                </a:ext>
              </a:extLst>
            </p:cNvPr>
            <p:cNvSpPr txBox="1"/>
            <p:nvPr/>
          </p:nvSpPr>
          <p:spPr>
            <a:xfrm>
              <a:off x="5049047" y="3876909"/>
              <a:ext cx="899641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Возможности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 Placeholder 2">
              <a:extLst>
                <a:ext uri="{FF2B5EF4-FFF2-40B4-BE49-F238E27FC236}">
                  <a16:creationId xmlns:a16="http://schemas.microsoft.com/office/drawing/2014/main" id="{8464E7AA-4934-46F6-A032-D5B4BF15BCF5}"/>
                </a:ext>
              </a:extLst>
            </p:cNvPr>
            <p:cNvSpPr txBox="1">
              <a:spLocks/>
            </p:cNvSpPr>
            <p:nvPr/>
          </p:nvSpPr>
          <p:spPr>
            <a:xfrm>
              <a:off x="5049047" y="4168582"/>
              <a:ext cx="4017366" cy="144655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Повышение доходов путем максимального использования потенциала железнодорожных соединительных, подъездных путей;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совершенствование системы управления за счет оптимизации портфеля производственных активов;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приведение тарифов в соответствие с реальными расходами.</a:t>
              </a:r>
            </a:p>
          </p:txBody>
        </p:sp>
        <p:cxnSp>
          <p:nvCxnSpPr>
            <p:cNvPr id="30" name="Straight Connector 76">
              <a:extLst>
                <a:ext uri="{FF2B5EF4-FFF2-40B4-BE49-F238E27FC236}">
                  <a16:creationId xmlns:a16="http://schemas.microsoft.com/office/drawing/2014/main" id="{D94BCB7E-0524-47D6-8B68-46EB1A6E4AE8}"/>
                </a:ext>
              </a:extLst>
            </p:cNvPr>
            <p:cNvCxnSpPr>
              <a:cxnSpLocks/>
            </p:cNvCxnSpPr>
            <p:nvPr/>
          </p:nvCxnSpPr>
          <p:spPr>
            <a:xfrm>
              <a:off x="5049047" y="4099332"/>
              <a:ext cx="431766" cy="0"/>
            </a:xfrm>
            <a:prstGeom prst="line">
              <a:avLst/>
            </a:prstGeom>
            <a:ln>
              <a:solidFill>
                <a:srgbClr val="45C2C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6540137" y="4033413"/>
            <a:ext cx="5348058" cy="1743381"/>
            <a:chOff x="7146733" y="3400426"/>
            <a:chExt cx="4033953" cy="1743381"/>
          </a:xfrm>
        </p:grpSpPr>
        <p:sp>
          <p:nvSpPr>
            <p:cNvPr id="32" name="Freeform 3763">
              <a:extLst>
                <a:ext uri="{FF2B5EF4-FFF2-40B4-BE49-F238E27FC236}">
                  <a16:creationId xmlns:a16="http://schemas.microsoft.com/office/drawing/2014/main" id="{7E16444D-6450-4CFD-B394-AECD64DF0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6734" y="3400426"/>
              <a:ext cx="142875" cy="285750"/>
            </a:xfrm>
            <a:custGeom>
              <a:avLst/>
              <a:gdLst>
                <a:gd name="T0" fmla="*/ 435 w 450"/>
                <a:gd name="T1" fmla="*/ 300 h 901"/>
                <a:gd name="T2" fmla="*/ 268 w 450"/>
                <a:gd name="T3" fmla="*/ 300 h 901"/>
                <a:gd name="T4" fmla="*/ 448 w 450"/>
                <a:gd name="T5" fmla="*/ 22 h 901"/>
                <a:gd name="T6" fmla="*/ 449 w 450"/>
                <a:gd name="T7" fmla="*/ 19 h 901"/>
                <a:gd name="T8" fmla="*/ 450 w 450"/>
                <a:gd name="T9" fmla="*/ 15 h 901"/>
                <a:gd name="T10" fmla="*/ 449 w 450"/>
                <a:gd name="T11" fmla="*/ 11 h 901"/>
                <a:gd name="T12" fmla="*/ 448 w 450"/>
                <a:gd name="T13" fmla="*/ 7 h 901"/>
                <a:gd name="T14" fmla="*/ 446 w 450"/>
                <a:gd name="T15" fmla="*/ 4 h 901"/>
                <a:gd name="T16" fmla="*/ 443 w 450"/>
                <a:gd name="T17" fmla="*/ 2 h 901"/>
                <a:gd name="T18" fmla="*/ 439 w 450"/>
                <a:gd name="T19" fmla="*/ 0 h 901"/>
                <a:gd name="T20" fmla="*/ 435 w 450"/>
                <a:gd name="T21" fmla="*/ 0 h 901"/>
                <a:gd name="T22" fmla="*/ 120 w 450"/>
                <a:gd name="T23" fmla="*/ 0 h 901"/>
                <a:gd name="T24" fmla="*/ 115 w 450"/>
                <a:gd name="T25" fmla="*/ 0 h 901"/>
                <a:gd name="T26" fmla="*/ 110 w 450"/>
                <a:gd name="T27" fmla="*/ 3 h 901"/>
                <a:gd name="T28" fmla="*/ 107 w 450"/>
                <a:gd name="T29" fmla="*/ 6 h 901"/>
                <a:gd name="T30" fmla="*/ 105 w 450"/>
                <a:gd name="T31" fmla="*/ 11 h 901"/>
                <a:gd name="T32" fmla="*/ 0 w 450"/>
                <a:gd name="T33" fmla="*/ 462 h 901"/>
                <a:gd name="T34" fmla="*/ 0 w 450"/>
                <a:gd name="T35" fmla="*/ 465 h 901"/>
                <a:gd name="T36" fmla="*/ 0 w 450"/>
                <a:gd name="T37" fmla="*/ 469 h 901"/>
                <a:gd name="T38" fmla="*/ 1 w 450"/>
                <a:gd name="T39" fmla="*/ 472 h 901"/>
                <a:gd name="T40" fmla="*/ 3 w 450"/>
                <a:gd name="T41" fmla="*/ 475 h 901"/>
                <a:gd name="T42" fmla="*/ 5 w 450"/>
                <a:gd name="T43" fmla="*/ 477 h 901"/>
                <a:gd name="T44" fmla="*/ 7 w 450"/>
                <a:gd name="T45" fmla="*/ 479 h 901"/>
                <a:gd name="T46" fmla="*/ 10 w 450"/>
                <a:gd name="T47" fmla="*/ 480 h 901"/>
                <a:gd name="T48" fmla="*/ 15 w 450"/>
                <a:gd name="T49" fmla="*/ 480 h 901"/>
                <a:gd name="T50" fmla="*/ 145 w 450"/>
                <a:gd name="T51" fmla="*/ 480 h 901"/>
                <a:gd name="T52" fmla="*/ 30 w 450"/>
                <a:gd name="T53" fmla="*/ 881 h 901"/>
                <a:gd name="T54" fmla="*/ 30 w 450"/>
                <a:gd name="T55" fmla="*/ 887 h 901"/>
                <a:gd name="T56" fmla="*/ 31 w 450"/>
                <a:gd name="T57" fmla="*/ 892 h 901"/>
                <a:gd name="T58" fmla="*/ 34 w 450"/>
                <a:gd name="T59" fmla="*/ 896 h 901"/>
                <a:gd name="T60" fmla="*/ 38 w 450"/>
                <a:gd name="T61" fmla="*/ 900 h 901"/>
                <a:gd name="T62" fmla="*/ 42 w 450"/>
                <a:gd name="T63" fmla="*/ 901 h 901"/>
                <a:gd name="T64" fmla="*/ 45 w 450"/>
                <a:gd name="T65" fmla="*/ 901 h 901"/>
                <a:gd name="T66" fmla="*/ 48 w 450"/>
                <a:gd name="T67" fmla="*/ 901 h 901"/>
                <a:gd name="T68" fmla="*/ 51 w 450"/>
                <a:gd name="T69" fmla="*/ 900 h 901"/>
                <a:gd name="T70" fmla="*/ 54 w 450"/>
                <a:gd name="T71" fmla="*/ 897 h 901"/>
                <a:gd name="T72" fmla="*/ 57 w 450"/>
                <a:gd name="T73" fmla="*/ 894 h 901"/>
                <a:gd name="T74" fmla="*/ 447 w 450"/>
                <a:gd name="T75" fmla="*/ 324 h 901"/>
                <a:gd name="T76" fmla="*/ 449 w 450"/>
                <a:gd name="T77" fmla="*/ 319 h 901"/>
                <a:gd name="T78" fmla="*/ 450 w 450"/>
                <a:gd name="T79" fmla="*/ 316 h 901"/>
                <a:gd name="T80" fmla="*/ 450 w 450"/>
                <a:gd name="T81" fmla="*/ 312 h 901"/>
                <a:gd name="T82" fmla="*/ 448 w 450"/>
                <a:gd name="T83" fmla="*/ 308 h 901"/>
                <a:gd name="T84" fmla="*/ 446 w 450"/>
                <a:gd name="T85" fmla="*/ 304 h 901"/>
                <a:gd name="T86" fmla="*/ 443 w 450"/>
                <a:gd name="T87" fmla="*/ 302 h 901"/>
                <a:gd name="T88" fmla="*/ 439 w 450"/>
                <a:gd name="T89" fmla="*/ 300 h 901"/>
                <a:gd name="T90" fmla="*/ 435 w 450"/>
                <a:gd name="T91" fmla="*/ 300 h 901"/>
                <a:gd name="T92" fmla="*/ 435 w 450"/>
                <a:gd name="T93" fmla="*/ 300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50" h="901">
                  <a:moveTo>
                    <a:pt x="435" y="300"/>
                  </a:moveTo>
                  <a:lnTo>
                    <a:pt x="268" y="300"/>
                  </a:lnTo>
                  <a:lnTo>
                    <a:pt x="448" y="22"/>
                  </a:lnTo>
                  <a:lnTo>
                    <a:pt x="449" y="19"/>
                  </a:lnTo>
                  <a:lnTo>
                    <a:pt x="450" y="15"/>
                  </a:lnTo>
                  <a:lnTo>
                    <a:pt x="449" y="11"/>
                  </a:lnTo>
                  <a:lnTo>
                    <a:pt x="448" y="7"/>
                  </a:lnTo>
                  <a:lnTo>
                    <a:pt x="446" y="4"/>
                  </a:lnTo>
                  <a:lnTo>
                    <a:pt x="443" y="2"/>
                  </a:lnTo>
                  <a:lnTo>
                    <a:pt x="439" y="0"/>
                  </a:lnTo>
                  <a:lnTo>
                    <a:pt x="435" y="0"/>
                  </a:lnTo>
                  <a:lnTo>
                    <a:pt x="120" y="0"/>
                  </a:lnTo>
                  <a:lnTo>
                    <a:pt x="115" y="0"/>
                  </a:lnTo>
                  <a:lnTo>
                    <a:pt x="110" y="3"/>
                  </a:lnTo>
                  <a:lnTo>
                    <a:pt x="107" y="6"/>
                  </a:lnTo>
                  <a:lnTo>
                    <a:pt x="105" y="11"/>
                  </a:lnTo>
                  <a:lnTo>
                    <a:pt x="0" y="462"/>
                  </a:lnTo>
                  <a:lnTo>
                    <a:pt x="0" y="465"/>
                  </a:lnTo>
                  <a:lnTo>
                    <a:pt x="0" y="469"/>
                  </a:lnTo>
                  <a:lnTo>
                    <a:pt x="1" y="472"/>
                  </a:lnTo>
                  <a:lnTo>
                    <a:pt x="3" y="475"/>
                  </a:lnTo>
                  <a:lnTo>
                    <a:pt x="5" y="477"/>
                  </a:lnTo>
                  <a:lnTo>
                    <a:pt x="7" y="479"/>
                  </a:lnTo>
                  <a:lnTo>
                    <a:pt x="10" y="480"/>
                  </a:lnTo>
                  <a:lnTo>
                    <a:pt x="15" y="480"/>
                  </a:lnTo>
                  <a:lnTo>
                    <a:pt x="145" y="480"/>
                  </a:lnTo>
                  <a:lnTo>
                    <a:pt x="30" y="881"/>
                  </a:lnTo>
                  <a:lnTo>
                    <a:pt x="30" y="887"/>
                  </a:lnTo>
                  <a:lnTo>
                    <a:pt x="31" y="892"/>
                  </a:lnTo>
                  <a:lnTo>
                    <a:pt x="34" y="896"/>
                  </a:lnTo>
                  <a:lnTo>
                    <a:pt x="38" y="900"/>
                  </a:lnTo>
                  <a:lnTo>
                    <a:pt x="42" y="901"/>
                  </a:lnTo>
                  <a:lnTo>
                    <a:pt x="45" y="901"/>
                  </a:lnTo>
                  <a:lnTo>
                    <a:pt x="48" y="901"/>
                  </a:lnTo>
                  <a:lnTo>
                    <a:pt x="51" y="900"/>
                  </a:lnTo>
                  <a:lnTo>
                    <a:pt x="54" y="897"/>
                  </a:lnTo>
                  <a:lnTo>
                    <a:pt x="57" y="894"/>
                  </a:lnTo>
                  <a:lnTo>
                    <a:pt x="447" y="324"/>
                  </a:lnTo>
                  <a:lnTo>
                    <a:pt x="449" y="319"/>
                  </a:lnTo>
                  <a:lnTo>
                    <a:pt x="450" y="316"/>
                  </a:lnTo>
                  <a:lnTo>
                    <a:pt x="450" y="312"/>
                  </a:lnTo>
                  <a:lnTo>
                    <a:pt x="448" y="308"/>
                  </a:lnTo>
                  <a:lnTo>
                    <a:pt x="446" y="304"/>
                  </a:lnTo>
                  <a:lnTo>
                    <a:pt x="443" y="302"/>
                  </a:lnTo>
                  <a:lnTo>
                    <a:pt x="439" y="300"/>
                  </a:lnTo>
                  <a:lnTo>
                    <a:pt x="435" y="300"/>
                  </a:lnTo>
                  <a:lnTo>
                    <a:pt x="435" y="300"/>
                  </a:lnTo>
                  <a:close/>
                </a:path>
              </a:pathLst>
            </a:custGeom>
            <a:solidFill>
              <a:srgbClr val="17B58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spcAft>
                  <a:spcPts val="600"/>
                </a:spcAft>
              </a:pPr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6E68947-6EDF-42F6-A3D4-3D8F8A497B8D}"/>
                </a:ext>
              </a:extLst>
            </p:cNvPr>
            <p:cNvSpPr txBox="1"/>
            <p:nvPr/>
          </p:nvSpPr>
          <p:spPr>
            <a:xfrm>
              <a:off x="7146734" y="3836471"/>
              <a:ext cx="482729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ru-RU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Угрозы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 Placeholder 2">
              <a:extLst>
                <a:ext uri="{FF2B5EF4-FFF2-40B4-BE49-F238E27FC236}">
                  <a16:creationId xmlns:a16="http://schemas.microsoft.com/office/drawing/2014/main" id="{8464E7AA-4934-46F6-A032-D5B4BF15BCF5}"/>
                </a:ext>
              </a:extLst>
            </p:cNvPr>
            <p:cNvSpPr txBox="1">
              <a:spLocks/>
            </p:cNvSpPr>
            <p:nvPr/>
          </p:nvSpPr>
          <p:spPr>
            <a:xfrm>
              <a:off x="7146733" y="4128144"/>
              <a:ext cx="4033953" cy="101566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34000" indent="-23400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  <a:defRPr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Рост конкуренции со стороны частных </a:t>
              </a:r>
              <a:r>
                <a:rPr lang="ru-R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ветвевладельцев</a:t>
              </a: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угроза потери доли рынка; </a:t>
              </a:r>
            </a:p>
            <a:p>
              <a:pPr algn="just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ухудшение финансового положения в случае неурегулирования системы </a:t>
              </a:r>
              <a:r>
                <a:rPr lang="ru-RU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тарифообразования</a:t>
              </a:r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cxnSp>
          <p:nvCxnSpPr>
            <p:cNvPr id="35" name="Straight Connector 76">
              <a:extLst>
                <a:ext uri="{FF2B5EF4-FFF2-40B4-BE49-F238E27FC236}">
                  <a16:creationId xmlns:a16="http://schemas.microsoft.com/office/drawing/2014/main" id="{D94BCB7E-0524-47D6-8B68-46EB1A6E4AE8}"/>
                </a:ext>
              </a:extLst>
            </p:cNvPr>
            <p:cNvCxnSpPr>
              <a:cxnSpLocks/>
            </p:cNvCxnSpPr>
            <p:nvPr/>
          </p:nvCxnSpPr>
          <p:spPr>
            <a:xfrm>
              <a:off x="7146734" y="4058894"/>
              <a:ext cx="431766" cy="0"/>
            </a:xfrm>
            <a:prstGeom prst="line">
              <a:avLst/>
            </a:prstGeom>
            <a:ln>
              <a:solidFill>
                <a:srgbClr val="45C2C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AED9557-8C91-4893-A878-F184211AA2DE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60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9"/>
          <p:cNvGrpSpPr/>
          <p:nvPr/>
        </p:nvGrpSpPr>
        <p:grpSpPr>
          <a:xfrm>
            <a:off x="79891" y="731267"/>
            <a:ext cx="11774178" cy="5698465"/>
            <a:chOff x="463723" y="1790845"/>
            <a:chExt cx="12559972" cy="4384052"/>
          </a:xfrm>
        </p:grpSpPr>
        <p:sp>
          <p:nvSpPr>
            <p:cNvPr id="29" name="Rectangle 4"/>
            <p:cNvSpPr/>
            <p:nvPr/>
          </p:nvSpPr>
          <p:spPr>
            <a:xfrm>
              <a:off x="2586038" y="3176048"/>
              <a:ext cx="10437657" cy="131149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30" name="Rectangle 5"/>
            <p:cNvSpPr/>
            <p:nvPr/>
          </p:nvSpPr>
          <p:spPr>
            <a:xfrm>
              <a:off x="4027212" y="1790845"/>
              <a:ext cx="8996483" cy="131149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32" name="Freeform 7"/>
            <p:cNvSpPr>
              <a:spLocks/>
            </p:cNvSpPr>
            <p:nvPr/>
          </p:nvSpPr>
          <p:spPr bwMode="auto">
            <a:xfrm>
              <a:off x="1073325" y="1790845"/>
              <a:ext cx="5886880" cy="4371387"/>
            </a:xfrm>
            <a:custGeom>
              <a:avLst/>
              <a:gdLst>
                <a:gd name="T0" fmla="*/ 835 w 1670"/>
                <a:gd name="T1" fmla="*/ 0 h 1106"/>
                <a:gd name="T2" fmla="*/ 1670 w 1670"/>
                <a:gd name="T3" fmla="*/ 1106 h 1106"/>
                <a:gd name="T4" fmla="*/ 835 w 1670"/>
                <a:gd name="T5" fmla="*/ 1106 h 1106"/>
                <a:gd name="T6" fmla="*/ 835 w 1670"/>
                <a:gd name="T7" fmla="*/ 1106 h 1106"/>
                <a:gd name="T8" fmla="*/ 0 w 1670"/>
                <a:gd name="T9" fmla="*/ 1106 h 1106"/>
                <a:gd name="T10" fmla="*/ 835 w 1670"/>
                <a:gd name="T11" fmla="*/ 0 h 1106"/>
                <a:gd name="T12" fmla="*/ 835 w 1670"/>
                <a:gd name="T13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0" h="1106">
                  <a:moveTo>
                    <a:pt x="835" y="0"/>
                  </a:moveTo>
                  <a:lnTo>
                    <a:pt x="1670" y="1106"/>
                  </a:lnTo>
                  <a:lnTo>
                    <a:pt x="835" y="1106"/>
                  </a:lnTo>
                  <a:lnTo>
                    <a:pt x="835" y="1106"/>
                  </a:lnTo>
                  <a:lnTo>
                    <a:pt x="0" y="1106"/>
                  </a:lnTo>
                  <a:lnTo>
                    <a:pt x="835" y="0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33" name="Isosceles Triangle 8"/>
            <p:cNvSpPr/>
            <p:nvPr/>
          </p:nvSpPr>
          <p:spPr>
            <a:xfrm>
              <a:off x="463723" y="3188713"/>
              <a:ext cx="4244629" cy="2986184"/>
            </a:xfrm>
            <a:prstGeom prst="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51" name="Freeform 62"/>
            <p:cNvSpPr>
              <a:spLocks noEditPoints="1"/>
            </p:cNvSpPr>
            <p:nvPr/>
          </p:nvSpPr>
          <p:spPr bwMode="auto">
            <a:xfrm>
              <a:off x="2489506" y="4455616"/>
              <a:ext cx="46337" cy="44841"/>
            </a:xfrm>
            <a:custGeom>
              <a:avLst/>
              <a:gdLst>
                <a:gd name="T0" fmla="*/ 54 w 122"/>
                <a:gd name="T1" fmla="*/ 96 h 121"/>
                <a:gd name="T2" fmla="*/ 41 w 122"/>
                <a:gd name="T3" fmla="*/ 90 h 121"/>
                <a:gd name="T4" fmla="*/ 31 w 122"/>
                <a:gd name="T5" fmla="*/ 81 h 121"/>
                <a:gd name="T6" fmla="*/ 26 w 122"/>
                <a:gd name="T7" fmla="*/ 68 h 121"/>
                <a:gd name="T8" fmla="*/ 26 w 122"/>
                <a:gd name="T9" fmla="*/ 54 h 121"/>
                <a:gd name="T10" fmla="*/ 31 w 122"/>
                <a:gd name="T11" fmla="*/ 41 h 121"/>
                <a:gd name="T12" fmla="*/ 41 w 122"/>
                <a:gd name="T13" fmla="*/ 31 h 121"/>
                <a:gd name="T14" fmla="*/ 54 w 122"/>
                <a:gd name="T15" fmla="*/ 26 h 121"/>
                <a:gd name="T16" fmla="*/ 68 w 122"/>
                <a:gd name="T17" fmla="*/ 26 h 121"/>
                <a:gd name="T18" fmla="*/ 81 w 122"/>
                <a:gd name="T19" fmla="*/ 31 h 121"/>
                <a:gd name="T20" fmla="*/ 90 w 122"/>
                <a:gd name="T21" fmla="*/ 41 h 121"/>
                <a:gd name="T22" fmla="*/ 96 w 122"/>
                <a:gd name="T23" fmla="*/ 54 h 121"/>
                <a:gd name="T24" fmla="*/ 96 w 122"/>
                <a:gd name="T25" fmla="*/ 68 h 121"/>
                <a:gd name="T26" fmla="*/ 90 w 122"/>
                <a:gd name="T27" fmla="*/ 81 h 121"/>
                <a:gd name="T28" fmla="*/ 81 w 122"/>
                <a:gd name="T29" fmla="*/ 90 h 121"/>
                <a:gd name="T30" fmla="*/ 68 w 122"/>
                <a:gd name="T31" fmla="*/ 96 h 121"/>
                <a:gd name="T32" fmla="*/ 61 w 122"/>
                <a:gd name="T33" fmla="*/ 0 h 121"/>
                <a:gd name="T34" fmla="*/ 49 w 122"/>
                <a:gd name="T35" fmla="*/ 1 h 121"/>
                <a:gd name="T36" fmla="*/ 38 w 122"/>
                <a:gd name="T37" fmla="*/ 4 h 121"/>
                <a:gd name="T38" fmla="*/ 27 w 122"/>
                <a:gd name="T39" fmla="*/ 11 h 121"/>
                <a:gd name="T40" fmla="*/ 19 w 122"/>
                <a:gd name="T41" fmla="*/ 18 h 121"/>
                <a:gd name="T42" fmla="*/ 11 w 122"/>
                <a:gd name="T43" fmla="*/ 27 h 121"/>
                <a:gd name="T44" fmla="*/ 5 w 122"/>
                <a:gd name="T45" fmla="*/ 38 h 121"/>
                <a:gd name="T46" fmla="*/ 1 w 122"/>
                <a:gd name="T47" fmla="*/ 48 h 121"/>
                <a:gd name="T48" fmla="*/ 0 w 122"/>
                <a:gd name="T49" fmla="*/ 61 h 121"/>
                <a:gd name="T50" fmla="*/ 1 w 122"/>
                <a:gd name="T51" fmla="*/ 73 h 121"/>
                <a:gd name="T52" fmla="*/ 5 w 122"/>
                <a:gd name="T53" fmla="*/ 85 h 121"/>
                <a:gd name="T54" fmla="*/ 11 w 122"/>
                <a:gd name="T55" fmla="*/ 96 h 121"/>
                <a:gd name="T56" fmla="*/ 19 w 122"/>
                <a:gd name="T57" fmla="*/ 104 h 121"/>
                <a:gd name="T58" fmla="*/ 27 w 122"/>
                <a:gd name="T59" fmla="*/ 112 h 121"/>
                <a:gd name="T60" fmla="*/ 38 w 122"/>
                <a:gd name="T61" fmla="*/ 117 h 121"/>
                <a:gd name="T62" fmla="*/ 49 w 122"/>
                <a:gd name="T63" fmla="*/ 120 h 121"/>
                <a:gd name="T64" fmla="*/ 61 w 122"/>
                <a:gd name="T65" fmla="*/ 121 h 121"/>
                <a:gd name="T66" fmla="*/ 73 w 122"/>
                <a:gd name="T67" fmla="*/ 120 h 121"/>
                <a:gd name="T68" fmla="*/ 85 w 122"/>
                <a:gd name="T69" fmla="*/ 117 h 121"/>
                <a:gd name="T70" fmla="*/ 95 w 122"/>
                <a:gd name="T71" fmla="*/ 112 h 121"/>
                <a:gd name="T72" fmla="*/ 104 w 122"/>
                <a:gd name="T73" fmla="*/ 104 h 121"/>
                <a:gd name="T74" fmla="*/ 112 w 122"/>
                <a:gd name="T75" fmla="*/ 96 h 121"/>
                <a:gd name="T76" fmla="*/ 117 w 122"/>
                <a:gd name="T77" fmla="*/ 85 h 121"/>
                <a:gd name="T78" fmla="*/ 121 w 122"/>
                <a:gd name="T79" fmla="*/ 73 h 121"/>
                <a:gd name="T80" fmla="*/ 122 w 122"/>
                <a:gd name="T81" fmla="*/ 61 h 121"/>
                <a:gd name="T82" fmla="*/ 121 w 122"/>
                <a:gd name="T83" fmla="*/ 48 h 121"/>
                <a:gd name="T84" fmla="*/ 117 w 122"/>
                <a:gd name="T85" fmla="*/ 38 h 121"/>
                <a:gd name="T86" fmla="*/ 112 w 122"/>
                <a:gd name="T87" fmla="*/ 27 h 121"/>
                <a:gd name="T88" fmla="*/ 104 w 122"/>
                <a:gd name="T89" fmla="*/ 18 h 121"/>
                <a:gd name="T90" fmla="*/ 95 w 122"/>
                <a:gd name="T91" fmla="*/ 11 h 121"/>
                <a:gd name="T92" fmla="*/ 85 w 122"/>
                <a:gd name="T93" fmla="*/ 4 h 121"/>
                <a:gd name="T94" fmla="*/ 73 w 122"/>
                <a:gd name="T95" fmla="*/ 1 h 121"/>
                <a:gd name="T96" fmla="*/ 61 w 122"/>
                <a:gd name="T9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2" h="121">
                  <a:moveTo>
                    <a:pt x="61" y="97"/>
                  </a:moveTo>
                  <a:lnTo>
                    <a:pt x="54" y="96"/>
                  </a:lnTo>
                  <a:lnTo>
                    <a:pt x="47" y="93"/>
                  </a:lnTo>
                  <a:lnTo>
                    <a:pt x="41" y="90"/>
                  </a:lnTo>
                  <a:lnTo>
                    <a:pt x="36" y="86"/>
                  </a:lnTo>
                  <a:lnTo>
                    <a:pt x="31" y="81"/>
                  </a:lnTo>
                  <a:lnTo>
                    <a:pt x="28" y="75"/>
                  </a:lnTo>
                  <a:lnTo>
                    <a:pt x="26" y="68"/>
                  </a:lnTo>
                  <a:lnTo>
                    <a:pt x="26" y="61"/>
                  </a:lnTo>
                  <a:lnTo>
                    <a:pt x="26" y="54"/>
                  </a:lnTo>
                  <a:lnTo>
                    <a:pt x="28" y="47"/>
                  </a:lnTo>
                  <a:lnTo>
                    <a:pt x="31" y="41"/>
                  </a:lnTo>
                  <a:lnTo>
                    <a:pt x="36" y="35"/>
                  </a:lnTo>
                  <a:lnTo>
                    <a:pt x="41" y="31"/>
                  </a:lnTo>
                  <a:lnTo>
                    <a:pt x="47" y="28"/>
                  </a:lnTo>
                  <a:lnTo>
                    <a:pt x="54" y="26"/>
                  </a:lnTo>
                  <a:lnTo>
                    <a:pt x="61" y="25"/>
                  </a:lnTo>
                  <a:lnTo>
                    <a:pt x="68" y="26"/>
                  </a:lnTo>
                  <a:lnTo>
                    <a:pt x="75" y="28"/>
                  </a:lnTo>
                  <a:lnTo>
                    <a:pt x="81" y="31"/>
                  </a:lnTo>
                  <a:lnTo>
                    <a:pt x="86" y="35"/>
                  </a:lnTo>
                  <a:lnTo>
                    <a:pt x="90" y="41"/>
                  </a:lnTo>
                  <a:lnTo>
                    <a:pt x="94" y="47"/>
                  </a:lnTo>
                  <a:lnTo>
                    <a:pt x="96" y="54"/>
                  </a:lnTo>
                  <a:lnTo>
                    <a:pt x="97" y="61"/>
                  </a:lnTo>
                  <a:lnTo>
                    <a:pt x="96" y="68"/>
                  </a:lnTo>
                  <a:lnTo>
                    <a:pt x="94" y="75"/>
                  </a:lnTo>
                  <a:lnTo>
                    <a:pt x="90" y="81"/>
                  </a:lnTo>
                  <a:lnTo>
                    <a:pt x="86" y="86"/>
                  </a:lnTo>
                  <a:lnTo>
                    <a:pt x="81" y="90"/>
                  </a:lnTo>
                  <a:lnTo>
                    <a:pt x="75" y="93"/>
                  </a:lnTo>
                  <a:lnTo>
                    <a:pt x="68" y="96"/>
                  </a:lnTo>
                  <a:lnTo>
                    <a:pt x="61" y="97"/>
                  </a:lnTo>
                  <a:close/>
                  <a:moveTo>
                    <a:pt x="61" y="0"/>
                  </a:moveTo>
                  <a:lnTo>
                    <a:pt x="55" y="0"/>
                  </a:lnTo>
                  <a:lnTo>
                    <a:pt x="49" y="1"/>
                  </a:lnTo>
                  <a:lnTo>
                    <a:pt x="43" y="2"/>
                  </a:lnTo>
                  <a:lnTo>
                    <a:pt x="38" y="4"/>
                  </a:lnTo>
                  <a:lnTo>
                    <a:pt x="32" y="8"/>
                  </a:lnTo>
                  <a:lnTo>
                    <a:pt x="27" y="11"/>
                  </a:lnTo>
                  <a:lnTo>
                    <a:pt x="23" y="14"/>
                  </a:lnTo>
                  <a:lnTo>
                    <a:pt x="19" y="18"/>
                  </a:lnTo>
                  <a:lnTo>
                    <a:pt x="14" y="23"/>
                  </a:lnTo>
                  <a:lnTo>
                    <a:pt x="11" y="27"/>
                  </a:lnTo>
                  <a:lnTo>
                    <a:pt x="8" y="32"/>
                  </a:lnTo>
                  <a:lnTo>
                    <a:pt x="5" y="38"/>
                  </a:lnTo>
                  <a:lnTo>
                    <a:pt x="3" y="43"/>
                  </a:lnTo>
                  <a:lnTo>
                    <a:pt x="1" y="48"/>
                  </a:lnTo>
                  <a:lnTo>
                    <a:pt x="0" y="55"/>
                  </a:lnTo>
                  <a:lnTo>
                    <a:pt x="0" y="61"/>
                  </a:lnTo>
                  <a:lnTo>
                    <a:pt x="0" y="67"/>
                  </a:lnTo>
                  <a:lnTo>
                    <a:pt x="1" y="73"/>
                  </a:lnTo>
                  <a:lnTo>
                    <a:pt x="3" y="79"/>
                  </a:lnTo>
                  <a:lnTo>
                    <a:pt x="5" y="85"/>
                  </a:lnTo>
                  <a:lnTo>
                    <a:pt x="8" y="90"/>
                  </a:lnTo>
                  <a:lnTo>
                    <a:pt x="11" y="96"/>
                  </a:lnTo>
                  <a:lnTo>
                    <a:pt x="14" y="100"/>
                  </a:lnTo>
                  <a:lnTo>
                    <a:pt x="19" y="104"/>
                  </a:lnTo>
                  <a:lnTo>
                    <a:pt x="23" y="108"/>
                  </a:lnTo>
                  <a:lnTo>
                    <a:pt x="27" y="112"/>
                  </a:lnTo>
                  <a:lnTo>
                    <a:pt x="32" y="115"/>
                  </a:lnTo>
                  <a:lnTo>
                    <a:pt x="38" y="117"/>
                  </a:lnTo>
                  <a:lnTo>
                    <a:pt x="43" y="119"/>
                  </a:lnTo>
                  <a:lnTo>
                    <a:pt x="49" y="120"/>
                  </a:lnTo>
                  <a:lnTo>
                    <a:pt x="55" y="121"/>
                  </a:lnTo>
                  <a:lnTo>
                    <a:pt x="61" y="121"/>
                  </a:lnTo>
                  <a:lnTo>
                    <a:pt x="68" y="121"/>
                  </a:lnTo>
                  <a:lnTo>
                    <a:pt x="73" y="120"/>
                  </a:lnTo>
                  <a:lnTo>
                    <a:pt x="80" y="119"/>
                  </a:lnTo>
                  <a:lnTo>
                    <a:pt x="85" y="117"/>
                  </a:lnTo>
                  <a:lnTo>
                    <a:pt x="90" y="115"/>
                  </a:lnTo>
                  <a:lnTo>
                    <a:pt x="95" y="112"/>
                  </a:lnTo>
                  <a:lnTo>
                    <a:pt x="100" y="108"/>
                  </a:lnTo>
                  <a:lnTo>
                    <a:pt x="104" y="104"/>
                  </a:lnTo>
                  <a:lnTo>
                    <a:pt x="108" y="100"/>
                  </a:lnTo>
                  <a:lnTo>
                    <a:pt x="112" y="96"/>
                  </a:lnTo>
                  <a:lnTo>
                    <a:pt x="115" y="90"/>
                  </a:lnTo>
                  <a:lnTo>
                    <a:pt x="117" y="85"/>
                  </a:lnTo>
                  <a:lnTo>
                    <a:pt x="119" y="79"/>
                  </a:lnTo>
                  <a:lnTo>
                    <a:pt x="121" y="73"/>
                  </a:lnTo>
                  <a:lnTo>
                    <a:pt x="122" y="67"/>
                  </a:lnTo>
                  <a:lnTo>
                    <a:pt x="122" y="61"/>
                  </a:lnTo>
                  <a:lnTo>
                    <a:pt x="122" y="55"/>
                  </a:lnTo>
                  <a:lnTo>
                    <a:pt x="121" y="48"/>
                  </a:lnTo>
                  <a:lnTo>
                    <a:pt x="119" y="43"/>
                  </a:lnTo>
                  <a:lnTo>
                    <a:pt x="117" y="38"/>
                  </a:lnTo>
                  <a:lnTo>
                    <a:pt x="115" y="32"/>
                  </a:lnTo>
                  <a:lnTo>
                    <a:pt x="112" y="27"/>
                  </a:lnTo>
                  <a:lnTo>
                    <a:pt x="108" y="23"/>
                  </a:lnTo>
                  <a:lnTo>
                    <a:pt x="104" y="18"/>
                  </a:lnTo>
                  <a:lnTo>
                    <a:pt x="100" y="14"/>
                  </a:lnTo>
                  <a:lnTo>
                    <a:pt x="95" y="11"/>
                  </a:lnTo>
                  <a:lnTo>
                    <a:pt x="90" y="8"/>
                  </a:lnTo>
                  <a:lnTo>
                    <a:pt x="85" y="4"/>
                  </a:lnTo>
                  <a:lnTo>
                    <a:pt x="80" y="2"/>
                  </a:lnTo>
                  <a:lnTo>
                    <a:pt x="73" y="1"/>
                  </a:lnTo>
                  <a:lnTo>
                    <a:pt x="68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grpSp>
          <p:nvGrpSpPr>
            <p:cNvPr id="36" name="Group 15"/>
            <p:cNvGrpSpPr/>
            <p:nvPr/>
          </p:nvGrpSpPr>
          <p:grpSpPr>
            <a:xfrm>
              <a:off x="1048431" y="4921125"/>
              <a:ext cx="200025" cy="287338"/>
              <a:chOff x="10501313" y="2228850"/>
              <a:chExt cx="200025" cy="287338"/>
            </a:xfrm>
            <a:solidFill>
              <a:schemeClr val="bg1"/>
            </a:solidFill>
          </p:grpSpPr>
          <p:sp>
            <p:nvSpPr>
              <p:cNvPr id="46" name="Freeform 203"/>
              <p:cNvSpPr>
                <a:spLocks noEditPoints="1"/>
              </p:cNvSpPr>
              <p:nvPr/>
            </p:nvSpPr>
            <p:spPr bwMode="auto">
              <a:xfrm>
                <a:off x="10501313" y="2228850"/>
                <a:ext cx="200025" cy="201613"/>
              </a:xfrm>
              <a:custGeom>
                <a:avLst/>
                <a:gdLst>
                  <a:gd name="T0" fmla="*/ 373 w 632"/>
                  <a:gd name="T1" fmla="*/ 511 h 631"/>
                  <a:gd name="T2" fmla="*/ 447 w 632"/>
                  <a:gd name="T3" fmla="*/ 447 h 631"/>
                  <a:gd name="T4" fmla="*/ 450 w 632"/>
                  <a:gd name="T5" fmla="*/ 431 h 631"/>
                  <a:gd name="T6" fmla="*/ 436 w 632"/>
                  <a:gd name="T7" fmla="*/ 421 h 631"/>
                  <a:gd name="T8" fmla="*/ 327 w 632"/>
                  <a:gd name="T9" fmla="*/ 426 h 631"/>
                  <a:gd name="T10" fmla="*/ 310 w 632"/>
                  <a:gd name="T11" fmla="*/ 422 h 631"/>
                  <a:gd name="T12" fmla="*/ 202 w 632"/>
                  <a:gd name="T13" fmla="*/ 422 h 631"/>
                  <a:gd name="T14" fmla="*/ 184 w 632"/>
                  <a:gd name="T15" fmla="*/ 426 h 631"/>
                  <a:gd name="T16" fmla="*/ 181 w 632"/>
                  <a:gd name="T17" fmla="*/ 442 h 631"/>
                  <a:gd name="T18" fmla="*/ 253 w 632"/>
                  <a:gd name="T19" fmla="*/ 511 h 631"/>
                  <a:gd name="T20" fmla="*/ 301 w 632"/>
                  <a:gd name="T21" fmla="*/ 473 h 631"/>
                  <a:gd name="T22" fmla="*/ 233 w 632"/>
                  <a:gd name="T23" fmla="*/ 589 h 631"/>
                  <a:gd name="T24" fmla="*/ 160 w 632"/>
                  <a:gd name="T25" fmla="*/ 555 h 631"/>
                  <a:gd name="T26" fmla="*/ 100 w 632"/>
                  <a:gd name="T27" fmla="*/ 503 h 631"/>
                  <a:gd name="T28" fmla="*/ 57 w 632"/>
                  <a:gd name="T29" fmla="*/ 436 h 631"/>
                  <a:gd name="T30" fmla="*/ 33 w 632"/>
                  <a:gd name="T31" fmla="*/ 358 h 631"/>
                  <a:gd name="T32" fmla="*/ 33 w 632"/>
                  <a:gd name="T33" fmla="*/ 272 h 631"/>
                  <a:gd name="T34" fmla="*/ 58 w 632"/>
                  <a:gd name="T35" fmla="*/ 192 h 631"/>
                  <a:gd name="T36" fmla="*/ 104 w 632"/>
                  <a:gd name="T37" fmla="*/ 123 h 631"/>
                  <a:gd name="T38" fmla="*/ 167 w 632"/>
                  <a:gd name="T39" fmla="*/ 72 h 631"/>
                  <a:gd name="T40" fmla="*/ 244 w 632"/>
                  <a:gd name="T41" fmla="*/ 38 h 631"/>
                  <a:gd name="T42" fmla="*/ 330 w 632"/>
                  <a:gd name="T43" fmla="*/ 30 h 631"/>
                  <a:gd name="T44" fmla="*/ 414 w 632"/>
                  <a:gd name="T45" fmla="*/ 47 h 631"/>
                  <a:gd name="T46" fmla="*/ 487 w 632"/>
                  <a:gd name="T47" fmla="*/ 87 h 631"/>
                  <a:gd name="T48" fmla="*/ 545 w 632"/>
                  <a:gd name="T49" fmla="*/ 145 h 631"/>
                  <a:gd name="T50" fmla="*/ 584 w 632"/>
                  <a:gd name="T51" fmla="*/ 218 h 631"/>
                  <a:gd name="T52" fmla="*/ 602 w 632"/>
                  <a:gd name="T53" fmla="*/ 301 h 631"/>
                  <a:gd name="T54" fmla="*/ 593 w 632"/>
                  <a:gd name="T55" fmla="*/ 385 h 631"/>
                  <a:gd name="T56" fmla="*/ 563 w 632"/>
                  <a:gd name="T57" fmla="*/ 460 h 631"/>
                  <a:gd name="T58" fmla="*/ 514 w 632"/>
                  <a:gd name="T59" fmla="*/ 522 h 631"/>
                  <a:gd name="T60" fmla="*/ 449 w 632"/>
                  <a:gd name="T61" fmla="*/ 568 h 631"/>
                  <a:gd name="T62" fmla="*/ 372 w 632"/>
                  <a:gd name="T63" fmla="*/ 596 h 631"/>
                  <a:gd name="T64" fmla="*/ 283 w 632"/>
                  <a:gd name="T65" fmla="*/ 1 h 631"/>
                  <a:gd name="T66" fmla="*/ 193 w 632"/>
                  <a:gd name="T67" fmla="*/ 25 h 631"/>
                  <a:gd name="T68" fmla="*/ 115 w 632"/>
                  <a:gd name="T69" fmla="*/ 72 h 631"/>
                  <a:gd name="T70" fmla="*/ 54 w 632"/>
                  <a:gd name="T71" fmla="*/ 139 h 631"/>
                  <a:gd name="T72" fmla="*/ 14 w 632"/>
                  <a:gd name="T73" fmla="*/ 222 h 631"/>
                  <a:gd name="T74" fmla="*/ 0 w 632"/>
                  <a:gd name="T75" fmla="*/ 316 h 631"/>
                  <a:gd name="T76" fmla="*/ 14 w 632"/>
                  <a:gd name="T77" fmla="*/ 410 h 631"/>
                  <a:gd name="T78" fmla="*/ 54 w 632"/>
                  <a:gd name="T79" fmla="*/ 492 h 631"/>
                  <a:gd name="T80" fmla="*/ 115 w 632"/>
                  <a:gd name="T81" fmla="*/ 560 h 631"/>
                  <a:gd name="T82" fmla="*/ 193 w 632"/>
                  <a:gd name="T83" fmla="*/ 607 h 631"/>
                  <a:gd name="T84" fmla="*/ 283 w 632"/>
                  <a:gd name="T85" fmla="*/ 630 h 631"/>
                  <a:gd name="T86" fmla="*/ 380 w 632"/>
                  <a:gd name="T87" fmla="*/ 625 h 631"/>
                  <a:gd name="T88" fmla="*/ 466 w 632"/>
                  <a:gd name="T89" fmla="*/ 594 h 631"/>
                  <a:gd name="T90" fmla="*/ 539 w 632"/>
                  <a:gd name="T91" fmla="*/ 539 h 631"/>
                  <a:gd name="T92" fmla="*/ 594 w 632"/>
                  <a:gd name="T93" fmla="*/ 466 h 631"/>
                  <a:gd name="T94" fmla="*/ 625 w 632"/>
                  <a:gd name="T95" fmla="*/ 379 h 631"/>
                  <a:gd name="T96" fmla="*/ 631 w 632"/>
                  <a:gd name="T97" fmla="*/ 284 h 631"/>
                  <a:gd name="T98" fmla="*/ 607 w 632"/>
                  <a:gd name="T99" fmla="*/ 193 h 631"/>
                  <a:gd name="T100" fmla="*/ 560 w 632"/>
                  <a:gd name="T101" fmla="*/ 115 h 631"/>
                  <a:gd name="T102" fmla="*/ 492 w 632"/>
                  <a:gd name="T103" fmla="*/ 53 h 631"/>
                  <a:gd name="T104" fmla="*/ 410 w 632"/>
                  <a:gd name="T105" fmla="*/ 14 h 631"/>
                  <a:gd name="T106" fmla="*/ 316 w 632"/>
                  <a:gd name="T107" fmla="*/ 0 h 6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32" h="631">
                    <a:moveTo>
                      <a:pt x="331" y="601"/>
                    </a:moveTo>
                    <a:lnTo>
                      <a:pt x="331" y="473"/>
                    </a:lnTo>
                    <a:lnTo>
                      <a:pt x="366" y="507"/>
                    </a:lnTo>
                    <a:lnTo>
                      <a:pt x="368" y="509"/>
                    </a:lnTo>
                    <a:lnTo>
                      <a:pt x="370" y="510"/>
                    </a:lnTo>
                    <a:lnTo>
                      <a:pt x="373" y="511"/>
                    </a:lnTo>
                    <a:lnTo>
                      <a:pt x="376" y="511"/>
                    </a:lnTo>
                    <a:lnTo>
                      <a:pt x="379" y="511"/>
                    </a:lnTo>
                    <a:lnTo>
                      <a:pt x="382" y="510"/>
                    </a:lnTo>
                    <a:lnTo>
                      <a:pt x="384" y="509"/>
                    </a:lnTo>
                    <a:lnTo>
                      <a:pt x="387" y="507"/>
                    </a:lnTo>
                    <a:lnTo>
                      <a:pt x="447" y="447"/>
                    </a:lnTo>
                    <a:lnTo>
                      <a:pt x="449" y="445"/>
                    </a:lnTo>
                    <a:lnTo>
                      <a:pt x="450" y="442"/>
                    </a:lnTo>
                    <a:lnTo>
                      <a:pt x="451" y="440"/>
                    </a:lnTo>
                    <a:lnTo>
                      <a:pt x="451" y="436"/>
                    </a:lnTo>
                    <a:lnTo>
                      <a:pt x="451" y="433"/>
                    </a:lnTo>
                    <a:lnTo>
                      <a:pt x="450" y="431"/>
                    </a:lnTo>
                    <a:lnTo>
                      <a:pt x="449" y="428"/>
                    </a:lnTo>
                    <a:lnTo>
                      <a:pt x="447" y="426"/>
                    </a:lnTo>
                    <a:lnTo>
                      <a:pt x="445" y="423"/>
                    </a:lnTo>
                    <a:lnTo>
                      <a:pt x="442" y="422"/>
                    </a:lnTo>
                    <a:lnTo>
                      <a:pt x="440" y="421"/>
                    </a:lnTo>
                    <a:lnTo>
                      <a:pt x="436" y="421"/>
                    </a:lnTo>
                    <a:lnTo>
                      <a:pt x="433" y="421"/>
                    </a:lnTo>
                    <a:lnTo>
                      <a:pt x="431" y="422"/>
                    </a:lnTo>
                    <a:lnTo>
                      <a:pt x="428" y="423"/>
                    </a:lnTo>
                    <a:lnTo>
                      <a:pt x="426" y="426"/>
                    </a:lnTo>
                    <a:lnTo>
                      <a:pt x="376" y="475"/>
                    </a:lnTo>
                    <a:lnTo>
                      <a:pt x="327" y="426"/>
                    </a:lnTo>
                    <a:lnTo>
                      <a:pt x="324" y="423"/>
                    </a:lnTo>
                    <a:lnTo>
                      <a:pt x="322" y="422"/>
                    </a:lnTo>
                    <a:lnTo>
                      <a:pt x="318" y="421"/>
                    </a:lnTo>
                    <a:lnTo>
                      <a:pt x="316" y="421"/>
                    </a:lnTo>
                    <a:lnTo>
                      <a:pt x="313" y="421"/>
                    </a:lnTo>
                    <a:lnTo>
                      <a:pt x="310" y="422"/>
                    </a:lnTo>
                    <a:lnTo>
                      <a:pt x="308" y="423"/>
                    </a:lnTo>
                    <a:lnTo>
                      <a:pt x="306" y="426"/>
                    </a:lnTo>
                    <a:lnTo>
                      <a:pt x="255" y="475"/>
                    </a:lnTo>
                    <a:lnTo>
                      <a:pt x="206" y="426"/>
                    </a:lnTo>
                    <a:lnTo>
                      <a:pt x="204" y="423"/>
                    </a:lnTo>
                    <a:lnTo>
                      <a:pt x="202" y="422"/>
                    </a:lnTo>
                    <a:lnTo>
                      <a:pt x="198" y="421"/>
                    </a:lnTo>
                    <a:lnTo>
                      <a:pt x="195" y="421"/>
                    </a:lnTo>
                    <a:lnTo>
                      <a:pt x="193" y="421"/>
                    </a:lnTo>
                    <a:lnTo>
                      <a:pt x="190" y="422"/>
                    </a:lnTo>
                    <a:lnTo>
                      <a:pt x="188" y="423"/>
                    </a:lnTo>
                    <a:lnTo>
                      <a:pt x="184" y="426"/>
                    </a:lnTo>
                    <a:lnTo>
                      <a:pt x="183" y="428"/>
                    </a:lnTo>
                    <a:lnTo>
                      <a:pt x="181" y="431"/>
                    </a:lnTo>
                    <a:lnTo>
                      <a:pt x="180" y="433"/>
                    </a:lnTo>
                    <a:lnTo>
                      <a:pt x="180" y="436"/>
                    </a:lnTo>
                    <a:lnTo>
                      <a:pt x="180" y="440"/>
                    </a:lnTo>
                    <a:lnTo>
                      <a:pt x="181" y="442"/>
                    </a:lnTo>
                    <a:lnTo>
                      <a:pt x="183" y="445"/>
                    </a:lnTo>
                    <a:lnTo>
                      <a:pt x="184" y="447"/>
                    </a:lnTo>
                    <a:lnTo>
                      <a:pt x="244" y="507"/>
                    </a:lnTo>
                    <a:lnTo>
                      <a:pt x="248" y="509"/>
                    </a:lnTo>
                    <a:lnTo>
                      <a:pt x="250" y="510"/>
                    </a:lnTo>
                    <a:lnTo>
                      <a:pt x="253" y="511"/>
                    </a:lnTo>
                    <a:lnTo>
                      <a:pt x="255" y="511"/>
                    </a:lnTo>
                    <a:lnTo>
                      <a:pt x="258" y="511"/>
                    </a:lnTo>
                    <a:lnTo>
                      <a:pt x="262" y="510"/>
                    </a:lnTo>
                    <a:lnTo>
                      <a:pt x="264" y="509"/>
                    </a:lnTo>
                    <a:lnTo>
                      <a:pt x="266" y="507"/>
                    </a:lnTo>
                    <a:lnTo>
                      <a:pt x="301" y="473"/>
                    </a:lnTo>
                    <a:lnTo>
                      <a:pt x="301" y="601"/>
                    </a:lnTo>
                    <a:lnTo>
                      <a:pt x="286" y="600"/>
                    </a:lnTo>
                    <a:lnTo>
                      <a:pt x="273" y="598"/>
                    </a:lnTo>
                    <a:lnTo>
                      <a:pt x="259" y="596"/>
                    </a:lnTo>
                    <a:lnTo>
                      <a:pt x="246" y="593"/>
                    </a:lnTo>
                    <a:lnTo>
                      <a:pt x="233" y="589"/>
                    </a:lnTo>
                    <a:lnTo>
                      <a:pt x="220" y="584"/>
                    </a:lnTo>
                    <a:lnTo>
                      <a:pt x="207" y="580"/>
                    </a:lnTo>
                    <a:lnTo>
                      <a:pt x="195" y="575"/>
                    </a:lnTo>
                    <a:lnTo>
                      <a:pt x="183" y="568"/>
                    </a:lnTo>
                    <a:lnTo>
                      <a:pt x="172" y="562"/>
                    </a:lnTo>
                    <a:lnTo>
                      <a:pt x="160" y="555"/>
                    </a:lnTo>
                    <a:lnTo>
                      <a:pt x="149" y="548"/>
                    </a:lnTo>
                    <a:lnTo>
                      <a:pt x="138" y="539"/>
                    </a:lnTo>
                    <a:lnTo>
                      <a:pt x="128" y="531"/>
                    </a:lnTo>
                    <a:lnTo>
                      <a:pt x="118" y="522"/>
                    </a:lnTo>
                    <a:lnTo>
                      <a:pt x="109" y="512"/>
                    </a:lnTo>
                    <a:lnTo>
                      <a:pt x="100" y="503"/>
                    </a:lnTo>
                    <a:lnTo>
                      <a:pt x="91" y="492"/>
                    </a:lnTo>
                    <a:lnTo>
                      <a:pt x="84" y="482"/>
                    </a:lnTo>
                    <a:lnTo>
                      <a:pt x="76" y="471"/>
                    </a:lnTo>
                    <a:lnTo>
                      <a:pt x="69" y="460"/>
                    </a:lnTo>
                    <a:lnTo>
                      <a:pt x="62" y="448"/>
                    </a:lnTo>
                    <a:lnTo>
                      <a:pt x="57" y="436"/>
                    </a:lnTo>
                    <a:lnTo>
                      <a:pt x="51" y="423"/>
                    </a:lnTo>
                    <a:lnTo>
                      <a:pt x="46" y="411"/>
                    </a:lnTo>
                    <a:lnTo>
                      <a:pt x="42" y="398"/>
                    </a:lnTo>
                    <a:lnTo>
                      <a:pt x="39" y="385"/>
                    </a:lnTo>
                    <a:lnTo>
                      <a:pt x="35" y="372"/>
                    </a:lnTo>
                    <a:lnTo>
                      <a:pt x="33" y="358"/>
                    </a:lnTo>
                    <a:lnTo>
                      <a:pt x="31" y="344"/>
                    </a:lnTo>
                    <a:lnTo>
                      <a:pt x="30" y="330"/>
                    </a:lnTo>
                    <a:lnTo>
                      <a:pt x="30" y="316"/>
                    </a:lnTo>
                    <a:lnTo>
                      <a:pt x="30" y="301"/>
                    </a:lnTo>
                    <a:lnTo>
                      <a:pt x="31" y="286"/>
                    </a:lnTo>
                    <a:lnTo>
                      <a:pt x="33" y="272"/>
                    </a:lnTo>
                    <a:lnTo>
                      <a:pt x="35" y="258"/>
                    </a:lnTo>
                    <a:lnTo>
                      <a:pt x="39" y="244"/>
                    </a:lnTo>
                    <a:lnTo>
                      <a:pt x="43" y="230"/>
                    </a:lnTo>
                    <a:lnTo>
                      <a:pt x="47" y="218"/>
                    </a:lnTo>
                    <a:lnTo>
                      <a:pt x="52" y="205"/>
                    </a:lnTo>
                    <a:lnTo>
                      <a:pt x="58" y="192"/>
                    </a:lnTo>
                    <a:lnTo>
                      <a:pt x="64" y="180"/>
                    </a:lnTo>
                    <a:lnTo>
                      <a:pt x="72" y="167"/>
                    </a:lnTo>
                    <a:lnTo>
                      <a:pt x="78" y="156"/>
                    </a:lnTo>
                    <a:lnTo>
                      <a:pt x="87" y="145"/>
                    </a:lnTo>
                    <a:lnTo>
                      <a:pt x="95" y="134"/>
                    </a:lnTo>
                    <a:lnTo>
                      <a:pt x="104" y="123"/>
                    </a:lnTo>
                    <a:lnTo>
                      <a:pt x="114" y="114"/>
                    </a:lnTo>
                    <a:lnTo>
                      <a:pt x="123" y="104"/>
                    </a:lnTo>
                    <a:lnTo>
                      <a:pt x="134" y="95"/>
                    </a:lnTo>
                    <a:lnTo>
                      <a:pt x="145" y="87"/>
                    </a:lnTo>
                    <a:lnTo>
                      <a:pt x="157" y="79"/>
                    </a:lnTo>
                    <a:lnTo>
                      <a:pt x="167" y="72"/>
                    </a:lnTo>
                    <a:lnTo>
                      <a:pt x="180" y="64"/>
                    </a:lnTo>
                    <a:lnTo>
                      <a:pt x="192" y="58"/>
                    </a:lnTo>
                    <a:lnTo>
                      <a:pt x="205" y="52"/>
                    </a:lnTo>
                    <a:lnTo>
                      <a:pt x="218" y="47"/>
                    </a:lnTo>
                    <a:lnTo>
                      <a:pt x="231" y="43"/>
                    </a:lnTo>
                    <a:lnTo>
                      <a:pt x="244" y="38"/>
                    </a:lnTo>
                    <a:lnTo>
                      <a:pt x="258" y="35"/>
                    </a:lnTo>
                    <a:lnTo>
                      <a:pt x="272" y="33"/>
                    </a:lnTo>
                    <a:lnTo>
                      <a:pt x="286" y="31"/>
                    </a:lnTo>
                    <a:lnTo>
                      <a:pt x="301" y="30"/>
                    </a:lnTo>
                    <a:lnTo>
                      <a:pt x="316" y="30"/>
                    </a:lnTo>
                    <a:lnTo>
                      <a:pt x="330" y="30"/>
                    </a:lnTo>
                    <a:lnTo>
                      <a:pt x="345" y="31"/>
                    </a:lnTo>
                    <a:lnTo>
                      <a:pt x="359" y="33"/>
                    </a:lnTo>
                    <a:lnTo>
                      <a:pt x="373" y="35"/>
                    </a:lnTo>
                    <a:lnTo>
                      <a:pt x="387" y="38"/>
                    </a:lnTo>
                    <a:lnTo>
                      <a:pt x="401" y="43"/>
                    </a:lnTo>
                    <a:lnTo>
                      <a:pt x="414" y="47"/>
                    </a:lnTo>
                    <a:lnTo>
                      <a:pt x="427" y="52"/>
                    </a:lnTo>
                    <a:lnTo>
                      <a:pt x="440" y="58"/>
                    </a:lnTo>
                    <a:lnTo>
                      <a:pt x="453" y="64"/>
                    </a:lnTo>
                    <a:lnTo>
                      <a:pt x="464" y="72"/>
                    </a:lnTo>
                    <a:lnTo>
                      <a:pt x="476" y="79"/>
                    </a:lnTo>
                    <a:lnTo>
                      <a:pt x="487" y="87"/>
                    </a:lnTo>
                    <a:lnTo>
                      <a:pt x="498" y="95"/>
                    </a:lnTo>
                    <a:lnTo>
                      <a:pt x="508" y="104"/>
                    </a:lnTo>
                    <a:lnTo>
                      <a:pt x="518" y="114"/>
                    </a:lnTo>
                    <a:lnTo>
                      <a:pt x="528" y="123"/>
                    </a:lnTo>
                    <a:lnTo>
                      <a:pt x="536" y="134"/>
                    </a:lnTo>
                    <a:lnTo>
                      <a:pt x="545" y="145"/>
                    </a:lnTo>
                    <a:lnTo>
                      <a:pt x="553" y="156"/>
                    </a:lnTo>
                    <a:lnTo>
                      <a:pt x="561" y="167"/>
                    </a:lnTo>
                    <a:lnTo>
                      <a:pt x="567" y="180"/>
                    </a:lnTo>
                    <a:lnTo>
                      <a:pt x="574" y="192"/>
                    </a:lnTo>
                    <a:lnTo>
                      <a:pt x="579" y="205"/>
                    </a:lnTo>
                    <a:lnTo>
                      <a:pt x="584" y="218"/>
                    </a:lnTo>
                    <a:lnTo>
                      <a:pt x="589" y="230"/>
                    </a:lnTo>
                    <a:lnTo>
                      <a:pt x="593" y="244"/>
                    </a:lnTo>
                    <a:lnTo>
                      <a:pt x="596" y="258"/>
                    </a:lnTo>
                    <a:lnTo>
                      <a:pt x="598" y="272"/>
                    </a:lnTo>
                    <a:lnTo>
                      <a:pt x="601" y="286"/>
                    </a:lnTo>
                    <a:lnTo>
                      <a:pt x="602" y="301"/>
                    </a:lnTo>
                    <a:lnTo>
                      <a:pt x="602" y="316"/>
                    </a:lnTo>
                    <a:lnTo>
                      <a:pt x="602" y="330"/>
                    </a:lnTo>
                    <a:lnTo>
                      <a:pt x="601" y="344"/>
                    </a:lnTo>
                    <a:lnTo>
                      <a:pt x="598" y="358"/>
                    </a:lnTo>
                    <a:lnTo>
                      <a:pt x="596" y="372"/>
                    </a:lnTo>
                    <a:lnTo>
                      <a:pt x="593" y="385"/>
                    </a:lnTo>
                    <a:lnTo>
                      <a:pt x="590" y="398"/>
                    </a:lnTo>
                    <a:lnTo>
                      <a:pt x="586" y="411"/>
                    </a:lnTo>
                    <a:lnTo>
                      <a:pt x="581" y="423"/>
                    </a:lnTo>
                    <a:lnTo>
                      <a:pt x="575" y="436"/>
                    </a:lnTo>
                    <a:lnTo>
                      <a:pt x="569" y="448"/>
                    </a:lnTo>
                    <a:lnTo>
                      <a:pt x="563" y="460"/>
                    </a:lnTo>
                    <a:lnTo>
                      <a:pt x="555" y="471"/>
                    </a:lnTo>
                    <a:lnTo>
                      <a:pt x="548" y="482"/>
                    </a:lnTo>
                    <a:lnTo>
                      <a:pt x="540" y="492"/>
                    </a:lnTo>
                    <a:lnTo>
                      <a:pt x="532" y="503"/>
                    </a:lnTo>
                    <a:lnTo>
                      <a:pt x="523" y="512"/>
                    </a:lnTo>
                    <a:lnTo>
                      <a:pt x="514" y="522"/>
                    </a:lnTo>
                    <a:lnTo>
                      <a:pt x="504" y="531"/>
                    </a:lnTo>
                    <a:lnTo>
                      <a:pt x="493" y="539"/>
                    </a:lnTo>
                    <a:lnTo>
                      <a:pt x="483" y="548"/>
                    </a:lnTo>
                    <a:lnTo>
                      <a:pt x="472" y="555"/>
                    </a:lnTo>
                    <a:lnTo>
                      <a:pt x="460" y="562"/>
                    </a:lnTo>
                    <a:lnTo>
                      <a:pt x="449" y="568"/>
                    </a:lnTo>
                    <a:lnTo>
                      <a:pt x="436" y="575"/>
                    </a:lnTo>
                    <a:lnTo>
                      <a:pt x="425" y="580"/>
                    </a:lnTo>
                    <a:lnTo>
                      <a:pt x="412" y="584"/>
                    </a:lnTo>
                    <a:lnTo>
                      <a:pt x="399" y="589"/>
                    </a:lnTo>
                    <a:lnTo>
                      <a:pt x="386" y="593"/>
                    </a:lnTo>
                    <a:lnTo>
                      <a:pt x="372" y="596"/>
                    </a:lnTo>
                    <a:lnTo>
                      <a:pt x="359" y="598"/>
                    </a:lnTo>
                    <a:lnTo>
                      <a:pt x="345" y="600"/>
                    </a:lnTo>
                    <a:lnTo>
                      <a:pt x="331" y="601"/>
                    </a:lnTo>
                    <a:close/>
                    <a:moveTo>
                      <a:pt x="316" y="0"/>
                    </a:moveTo>
                    <a:lnTo>
                      <a:pt x="299" y="0"/>
                    </a:lnTo>
                    <a:lnTo>
                      <a:pt x="283" y="1"/>
                    </a:lnTo>
                    <a:lnTo>
                      <a:pt x="268" y="3"/>
                    </a:lnTo>
                    <a:lnTo>
                      <a:pt x="252" y="6"/>
                    </a:lnTo>
                    <a:lnTo>
                      <a:pt x="237" y="10"/>
                    </a:lnTo>
                    <a:lnTo>
                      <a:pt x="222" y="14"/>
                    </a:lnTo>
                    <a:lnTo>
                      <a:pt x="207" y="19"/>
                    </a:lnTo>
                    <a:lnTo>
                      <a:pt x="193" y="25"/>
                    </a:lnTo>
                    <a:lnTo>
                      <a:pt x="179" y="31"/>
                    </a:lnTo>
                    <a:lnTo>
                      <a:pt x="165" y="38"/>
                    </a:lnTo>
                    <a:lnTo>
                      <a:pt x="152" y="46"/>
                    </a:lnTo>
                    <a:lnTo>
                      <a:pt x="139" y="53"/>
                    </a:lnTo>
                    <a:lnTo>
                      <a:pt x="126" y="63"/>
                    </a:lnTo>
                    <a:lnTo>
                      <a:pt x="115" y="72"/>
                    </a:lnTo>
                    <a:lnTo>
                      <a:pt x="103" y="82"/>
                    </a:lnTo>
                    <a:lnTo>
                      <a:pt x="92" y="92"/>
                    </a:lnTo>
                    <a:lnTo>
                      <a:pt x="81" y="104"/>
                    </a:lnTo>
                    <a:lnTo>
                      <a:pt x="72" y="115"/>
                    </a:lnTo>
                    <a:lnTo>
                      <a:pt x="62" y="126"/>
                    </a:lnTo>
                    <a:lnTo>
                      <a:pt x="54" y="139"/>
                    </a:lnTo>
                    <a:lnTo>
                      <a:pt x="46" y="152"/>
                    </a:lnTo>
                    <a:lnTo>
                      <a:pt x="37" y="165"/>
                    </a:lnTo>
                    <a:lnTo>
                      <a:pt x="31" y="179"/>
                    </a:lnTo>
                    <a:lnTo>
                      <a:pt x="25" y="193"/>
                    </a:lnTo>
                    <a:lnTo>
                      <a:pt x="19" y="207"/>
                    </a:lnTo>
                    <a:lnTo>
                      <a:pt x="14" y="222"/>
                    </a:lnTo>
                    <a:lnTo>
                      <a:pt x="10" y="237"/>
                    </a:lnTo>
                    <a:lnTo>
                      <a:pt x="6" y="252"/>
                    </a:lnTo>
                    <a:lnTo>
                      <a:pt x="3" y="268"/>
                    </a:lnTo>
                    <a:lnTo>
                      <a:pt x="1" y="284"/>
                    </a:lnTo>
                    <a:lnTo>
                      <a:pt x="0" y="299"/>
                    </a:lnTo>
                    <a:lnTo>
                      <a:pt x="0" y="316"/>
                    </a:lnTo>
                    <a:lnTo>
                      <a:pt x="0" y="332"/>
                    </a:lnTo>
                    <a:lnTo>
                      <a:pt x="1" y="348"/>
                    </a:lnTo>
                    <a:lnTo>
                      <a:pt x="3" y="363"/>
                    </a:lnTo>
                    <a:lnTo>
                      <a:pt x="6" y="379"/>
                    </a:lnTo>
                    <a:lnTo>
                      <a:pt x="10" y="394"/>
                    </a:lnTo>
                    <a:lnTo>
                      <a:pt x="14" y="410"/>
                    </a:lnTo>
                    <a:lnTo>
                      <a:pt x="19" y="425"/>
                    </a:lnTo>
                    <a:lnTo>
                      <a:pt x="25" y="438"/>
                    </a:lnTo>
                    <a:lnTo>
                      <a:pt x="31" y="452"/>
                    </a:lnTo>
                    <a:lnTo>
                      <a:pt x="37" y="466"/>
                    </a:lnTo>
                    <a:lnTo>
                      <a:pt x="46" y="479"/>
                    </a:lnTo>
                    <a:lnTo>
                      <a:pt x="54" y="492"/>
                    </a:lnTo>
                    <a:lnTo>
                      <a:pt x="62" y="505"/>
                    </a:lnTo>
                    <a:lnTo>
                      <a:pt x="72" y="517"/>
                    </a:lnTo>
                    <a:lnTo>
                      <a:pt x="81" y="529"/>
                    </a:lnTo>
                    <a:lnTo>
                      <a:pt x="92" y="539"/>
                    </a:lnTo>
                    <a:lnTo>
                      <a:pt x="103" y="550"/>
                    </a:lnTo>
                    <a:lnTo>
                      <a:pt x="115" y="560"/>
                    </a:lnTo>
                    <a:lnTo>
                      <a:pt x="126" y="569"/>
                    </a:lnTo>
                    <a:lnTo>
                      <a:pt x="139" y="578"/>
                    </a:lnTo>
                    <a:lnTo>
                      <a:pt x="152" y="586"/>
                    </a:lnTo>
                    <a:lnTo>
                      <a:pt x="165" y="594"/>
                    </a:lnTo>
                    <a:lnTo>
                      <a:pt x="179" y="600"/>
                    </a:lnTo>
                    <a:lnTo>
                      <a:pt x="193" y="607"/>
                    </a:lnTo>
                    <a:lnTo>
                      <a:pt x="207" y="612"/>
                    </a:lnTo>
                    <a:lnTo>
                      <a:pt x="222" y="618"/>
                    </a:lnTo>
                    <a:lnTo>
                      <a:pt x="237" y="622"/>
                    </a:lnTo>
                    <a:lnTo>
                      <a:pt x="252" y="625"/>
                    </a:lnTo>
                    <a:lnTo>
                      <a:pt x="268" y="628"/>
                    </a:lnTo>
                    <a:lnTo>
                      <a:pt x="283" y="630"/>
                    </a:lnTo>
                    <a:lnTo>
                      <a:pt x="299" y="631"/>
                    </a:lnTo>
                    <a:lnTo>
                      <a:pt x="316" y="631"/>
                    </a:lnTo>
                    <a:lnTo>
                      <a:pt x="332" y="631"/>
                    </a:lnTo>
                    <a:lnTo>
                      <a:pt x="348" y="630"/>
                    </a:lnTo>
                    <a:lnTo>
                      <a:pt x="364" y="628"/>
                    </a:lnTo>
                    <a:lnTo>
                      <a:pt x="380" y="625"/>
                    </a:lnTo>
                    <a:lnTo>
                      <a:pt x="395" y="622"/>
                    </a:lnTo>
                    <a:lnTo>
                      <a:pt x="410" y="618"/>
                    </a:lnTo>
                    <a:lnTo>
                      <a:pt x="425" y="612"/>
                    </a:lnTo>
                    <a:lnTo>
                      <a:pt x="439" y="607"/>
                    </a:lnTo>
                    <a:lnTo>
                      <a:pt x="453" y="600"/>
                    </a:lnTo>
                    <a:lnTo>
                      <a:pt x="466" y="594"/>
                    </a:lnTo>
                    <a:lnTo>
                      <a:pt x="479" y="586"/>
                    </a:lnTo>
                    <a:lnTo>
                      <a:pt x="492" y="578"/>
                    </a:lnTo>
                    <a:lnTo>
                      <a:pt x="505" y="569"/>
                    </a:lnTo>
                    <a:lnTo>
                      <a:pt x="517" y="560"/>
                    </a:lnTo>
                    <a:lnTo>
                      <a:pt x="529" y="550"/>
                    </a:lnTo>
                    <a:lnTo>
                      <a:pt x="539" y="539"/>
                    </a:lnTo>
                    <a:lnTo>
                      <a:pt x="550" y="529"/>
                    </a:lnTo>
                    <a:lnTo>
                      <a:pt x="560" y="517"/>
                    </a:lnTo>
                    <a:lnTo>
                      <a:pt x="569" y="505"/>
                    </a:lnTo>
                    <a:lnTo>
                      <a:pt x="578" y="492"/>
                    </a:lnTo>
                    <a:lnTo>
                      <a:pt x="587" y="479"/>
                    </a:lnTo>
                    <a:lnTo>
                      <a:pt x="594" y="466"/>
                    </a:lnTo>
                    <a:lnTo>
                      <a:pt x="601" y="452"/>
                    </a:lnTo>
                    <a:lnTo>
                      <a:pt x="607" y="438"/>
                    </a:lnTo>
                    <a:lnTo>
                      <a:pt x="612" y="425"/>
                    </a:lnTo>
                    <a:lnTo>
                      <a:pt x="618" y="410"/>
                    </a:lnTo>
                    <a:lnTo>
                      <a:pt x="622" y="394"/>
                    </a:lnTo>
                    <a:lnTo>
                      <a:pt x="625" y="379"/>
                    </a:lnTo>
                    <a:lnTo>
                      <a:pt x="628" y="363"/>
                    </a:lnTo>
                    <a:lnTo>
                      <a:pt x="631" y="348"/>
                    </a:lnTo>
                    <a:lnTo>
                      <a:pt x="632" y="332"/>
                    </a:lnTo>
                    <a:lnTo>
                      <a:pt x="632" y="316"/>
                    </a:lnTo>
                    <a:lnTo>
                      <a:pt x="632" y="299"/>
                    </a:lnTo>
                    <a:lnTo>
                      <a:pt x="631" y="284"/>
                    </a:lnTo>
                    <a:lnTo>
                      <a:pt x="628" y="268"/>
                    </a:lnTo>
                    <a:lnTo>
                      <a:pt x="625" y="252"/>
                    </a:lnTo>
                    <a:lnTo>
                      <a:pt x="622" y="237"/>
                    </a:lnTo>
                    <a:lnTo>
                      <a:pt x="618" y="222"/>
                    </a:lnTo>
                    <a:lnTo>
                      <a:pt x="612" y="207"/>
                    </a:lnTo>
                    <a:lnTo>
                      <a:pt x="607" y="193"/>
                    </a:lnTo>
                    <a:lnTo>
                      <a:pt x="601" y="179"/>
                    </a:lnTo>
                    <a:lnTo>
                      <a:pt x="594" y="165"/>
                    </a:lnTo>
                    <a:lnTo>
                      <a:pt x="587" y="152"/>
                    </a:lnTo>
                    <a:lnTo>
                      <a:pt x="578" y="139"/>
                    </a:lnTo>
                    <a:lnTo>
                      <a:pt x="569" y="126"/>
                    </a:lnTo>
                    <a:lnTo>
                      <a:pt x="560" y="115"/>
                    </a:lnTo>
                    <a:lnTo>
                      <a:pt x="550" y="104"/>
                    </a:lnTo>
                    <a:lnTo>
                      <a:pt x="539" y="92"/>
                    </a:lnTo>
                    <a:lnTo>
                      <a:pt x="529" y="82"/>
                    </a:lnTo>
                    <a:lnTo>
                      <a:pt x="517" y="72"/>
                    </a:lnTo>
                    <a:lnTo>
                      <a:pt x="505" y="63"/>
                    </a:lnTo>
                    <a:lnTo>
                      <a:pt x="492" y="53"/>
                    </a:lnTo>
                    <a:lnTo>
                      <a:pt x="479" y="46"/>
                    </a:lnTo>
                    <a:lnTo>
                      <a:pt x="466" y="38"/>
                    </a:lnTo>
                    <a:lnTo>
                      <a:pt x="453" y="31"/>
                    </a:lnTo>
                    <a:lnTo>
                      <a:pt x="439" y="25"/>
                    </a:lnTo>
                    <a:lnTo>
                      <a:pt x="425" y="19"/>
                    </a:lnTo>
                    <a:lnTo>
                      <a:pt x="410" y="14"/>
                    </a:lnTo>
                    <a:lnTo>
                      <a:pt x="395" y="10"/>
                    </a:lnTo>
                    <a:lnTo>
                      <a:pt x="380" y="6"/>
                    </a:lnTo>
                    <a:lnTo>
                      <a:pt x="364" y="3"/>
                    </a:lnTo>
                    <a:lnTo>
                      <a:pt x="348" y="1"/>
                    </a:lnTo>
                    <a:lnTo>
                      <a:pt x="332" y="0"/>
                    </a:lnTo>
                    <a:lnTo>
                      <a:pt x="3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47" name="Freeform 204"/>
              <p:cNvSpPr>
                <a:spLocks/>
              </p:cNvSpPr>
              <p:nvPr/>
            </p:nvSpPr>
            <p:spPr bwMode="auto">
              <a:xfrm>
                <a:off x="10567988" y="2449513"/>
                <a:ext cx="66675" cy="9525"/>
              </a:xfrm>
              <a:custGeom>
                <a:avLst/>
                <a:gdLst>
                  <a:gd name="T0" fmla="*/ 196 w 211"/>
                  <a:gd name="T1" fmla="*/ 0 h 31"/>
                  <a:gd name="T2" fmla="*/ 15 w 211"/>
                  <a:gd name="T3" fmla="*/ 0 h 31"/>
                  <a:gd name="T4" fmla="*/ 13 w 211"/>
                  <a:gd name="T5" fmla="*/ 1 h 31"/>
                  <a:gd name="T6" fmla="*/ 10 w 211"/>
                  <a:gd name="T7" fmla="*/ 2 h 31"/>
                  <a:gd name="T8" fmla="*/ 8 w 211"/>
                  <a:gd name="T9" fmla="*/ 3 h 31"/>
                  <a:gd name="T10" fmla="*/ 4 w 211"/>
                  <a:gd name="T11" fmla="*/ 5 h 31"/>
                  <a:gd name="T12" fmla="*/ 3 w 211"/>
                  <a:gd name="T13" fmla="*/ 7 h 31"/>
                  <a:gd name="T14" fmla="*/ 1 w 211"/>
                  <a:gd name="T15" fmla="*/ 9 h 31"/>
                  <a:gd name="T16" fmla="*/ 1 w 211"/>
                  <a:gd name="T17" fmla="*/ 12 h 31"/>
                  <a:gd name="T18" fmla="*/ 0 w 211"/>
                  <a:gd name="T19" fmla="*/ 16 h 31"/>
                  <a:gd name="T20" fmla="*/ 1 w 211"/>
                  <a:gd name="T21" fmla="*/ 18 h 31"/>
                  <a:gd name="T22" fmla="*/ 1 w 211"/>
                  <a:gd name="T23" fmla="*/ 21 h 31"/>
                  <a:gd name="T24" fmla="*/ 3 w 211"/>
                  <a:gd name="T25" fmla="*/ 23 h 31"/>
                  <a:gd name="T26" fmla="*/ 4 w 211"/>
                  <a:gd name="T27" fmla="*/ 25 h 31"/>
                  <a:gd name="T28" fmla="*/ 8 w 211"/>
                  <a:gd name="T29" fmla="*/ 27 h 31"/>
                  <a:gd name="T30" fmla="*/ 10 w 211"/>
                  <a:gd name="T31" fmla="*/ 28 h 31"/>
                  <a:gd name="T32" fmla="*/ 13 w 211"/>
                  <a:gd name="T33" fmla="*/ 30 h 31"/>
                  <a:gd name="T34" fmla="*/ 15 w 211"/>
                  <a:gd name="T35" fmla="*/ 31 h 31"/>
                  <a:gd name="T36" fmla="*/ 196 w 211"/>
                  <a:gd name="T37" fmla="*/ 31 h 31"/>
                  <a:gd name="T38" fmla="*/ 200 w 211"/>
                  <a:gd name="T39" fmla="*/ 30 h 31"/>
                  <a:gd name="T40" fmla="*/ 202 w 211"/>
                  <a:gd name="T41" fmla="*/ 28 h 31"/>
                  <a:gd name="T42" fmla="*/ 205 w 211"/>
                  <a:gd name="T43" fmla="*/ 27 h 31"/>
                  <a:gd name="T44" fmla="*/ 207 w 211"/>
                  <a:gd name="T45" fmla="*/ 25 h 31"/>
                  <a:gd name="T46" fmla="*/ 208 w 211"/>
                  <a:gd name="T47" fmla="*/ 23 h 31"/>
                  <a:gd name="T48" fmla="*/ 210 w 211"/>
                  <a:gd name="T49" fmla="*/ 21 h 31"/>
                  <a:gd name="T50" fmla="*/ 211 w 211"/>
                  <a:gd name="T51" fmla="*/ 18 h 31"/>
                  <a:gd name="T52" fmla="*/ 211 w 211"/>
                  <a:gd name="T53" fmla="*/ 16 h 31"/>
                  <a:gd name="T54" fmla="*/ 211 w 211"/>
                  <a:gd name="T55" fmla="*/ 12 h 31"/>
                  <a:gd name="T56" fmla="*/ 210 w 211"/>
                  <a:gd name="T57" fmla="*/ 9 h 31"/>
                  <a:gd name="T58" fmla="*/ 208 w 211"/>
                  <a:gd name="T59" fmla="*/ 7 h 31"/>
                  <a:gd name="T60" fmla="*/ 207 w 211"/>
                  <a:gd name="T61" fmla="*/ 5 h 31"/>
                  <a:gd name="T62" fmla="*/ 205 w 211"/>
                  <a:gd name="T63" fmla="*/ 3 h 31"/>
                  <a:gd name="T64" fmla="*/ 202 w 211"/>
                  <a:gd name="T65" fmla="*/ 2 h 31"/>
                  <a:gd name="T66" fmla="*/ 200 w 211"/>
                  <a:gd name="T67" fmla="*/ 1 h 31"/>
                  <a:gd name="T68" fmla="*/ 196 w 211"/>
                  <a:gd name="T6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11" h="31">
                    <a:moveTo>
                      <a:pt x="196" y="0"/>
                    </a:moveTo>
                    <a:lnTo>
                      <a:pt x="15" y="0"/>
                    </a:lnTo>
                    <a:lnTo>
                      <a:pt x="13" y="1"/>
                    </a:lnTo>
                    <a:lnTo>
                      <a:pt x="10" y="2"/>
                    </a:lnTo>
                    <a:lnTo>
                      <a:pt x="8" y="3"/>
                    </a:lnTo>
                    <a:lnTo>
                      <a:pt x="4" y="5"/>
                    </a:lnTo>
                    <a:lnTo>
                      <a:pt x="3" y="7"/>
                    </a:lnTo>
                    <a:lnTo>
                      <a:pt x="1" y="9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1" y="18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8" y="27"/>
                    </a:lnTo>
                    <a:lnTo>
                      <a:pt x="10" y="28"/>
                    </a:lnTo>
                    <a:lnTo>
                      <a:pt x="13" y="30"/>
                    </a:lnTo>
                    <a:lnTo>
                      <a:pt x="15" y="31"/>
                    </a:lnTo>
                    <a:lnTo>
                      <a:pt x="196" y="31"/>
                    </a:lnTo>
                    <a:lnTo>
                      <a:pt x="200" y="30"/>
                    </a:lnTo>
                    <a:lnTo>
                      <a:pt x="202" y="28"/>
                    </a:lnTo>
                    <a:lnTo>
                      <a:pt x="205" y="27"/>
                    </a:lnTo>
                    <a:lnTo>
                      <a:pt x="207" y="25"/>
                    </a:lnTo>
                    <a:lnTo>
                      <a:pt x="208" y="23"/>
                    </a:lnTo>
                    <a:lnTo>
                      <a:pt x="210" y="21"/>
                    </a:lnTo>
                    <a:lnTo>
                      <a:pt x="211" y="18"/>
                    </a:lnTo>
                    <a:lnTo>
                      <a:pt x="211" y="16"/>
                    </a:lnTo>
                    <a:lnTo>
                      <a:pt x="211" y="12"/>
                    </a:lnTo>
                    <a:lnTo>
                      <a:pt x="210" y="9"/>
                    </a:lnTo>
                    <a:lnTo>
                      <a:pt x="208" y="7"/>
                    </a:lnTo>
                    <a:lnTo>
                      <a:pt x="207" y="5"/>
                    </a:lnTo>
                    <a:lnTo>
                      <a:pt x="205" y="3"/>
                    </a:lnTo>
                    <a:lnTo>
                      <a:pt x="202" y="2"/>
                    </a:lnTo>
                    <a:lnTo>
                      <a:pt x="200" y="1"/>
                    </a:lnTo>
                    <a:lnTo>
                      <a:pt x="19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48" name="Freeform 205"/>
              <p:cNvSpPr>
                <a:spLocks/>
              </p:cNvSpPr>
              <p:nvPr/>
            </p:nvSpPr>
            <p:spPr bwMode="auto">
              <a:xfrm>
                <a:off x="10567988" y="2468563"/>
                <a:ext cx="66675" cy="9525"/>
              </a:xfrm>
              <a:custGeom>
                <a:avLst/>
                <a:gdLst>
                  <a:gd name="T0" fmla="*/ 196 w 211"/>
                  <a:gd name="T1" fmla="*/ 0 h 30"/>
                  <a:gd name="T2" fmla="*/ 15 w 211"/>
                  <a:gd name="T3" fmla="*/ 0 h 30"/>
                  <a:gd name="T4" fmla="*/ 13 w 211"/>
                  <a:gd name="T5" fmla="*/ 0 h 30"/>
                  <a:gd name="T6" fmla="*/ 10 w 211"/>
                  <a:gd name="T7" fmla="*/ 1 h 30"/>
                  <a:gd name="T8" fmla="*/ 8 w 211"/>
                  <a:gd name="T9" fmla="*/ 2 h 30"/>
                  <a:gd name="T10" fmla="*/ 4 w 211"/>
                  <a:gd name="T11" fmla="*/ 4 h 30"/>
                  <a:gd name="T12" fmla="*/ 3 w 211"/>
                  <a:gd name="T13" fmla="*/ 6 h 30"/>
                  <a:gd name="T14" fmla="*/ 1 w 211"/>
                  <a:gd name="T15" fmla="*/ 8 h 30"/>
                  <a:gd name="T16" fmla="*/ 1 w 211"/>
                  <a:gd name="T17" fmla="*/ 11 h 30"/>
                  <a:gd name="T18" fmla="*/ 0 w 211"/>
                  <a:gd name="T19" fmla="*/ 15 h 30"/>
                  <a:gd name="T20" fmla="*/ 1 w 211"/>
                  <a:gd name="T21" fmla="*/ 17 h 30"/>
                  <a:gd name="T22" fmla="*/ 1 w 211"/>
                  <a:gd name="T23" fmla="*/ 20 h 30"/>
                  <a:gd name="T24" fmla="*/ 3 w 211"/>
                  <a:gd name="T25" fmla="*/ 22 h 30"/>
                  <a:gd name="T26" fmla="*/ 4 w 211"/>
                  <a:gd name="T27" fmla="*/ 25 h 30"/>
                  <a:gd name="T28" fmla="*/ 8 w 211"/>
                  <a:gd name="T29" fmla="*/ 26 h 30"/>
                  <a:gd name="T30" fmla="*/ 10 w 211"/>
                  <a:gd name="T31" fmla="*/ 29 h 30"/>
                  <a:gd name="T32" fmla="*/ 13 w 211"/>
                  <a:gd name="T33" fmla="*/ 29 h 30"/>
                  <a:gd name="T34" fmla="*/ 15 w 211"/>
                  <a:gd name="T35" fmla="*/ 30 h 30"/>
                  <a:gd name="T36" fmla="*/ 196 w 211"/>
                  <a:gd name="T37" fmla="*/ 30 h 30"/>
                  <a:gd name="T38" fmla="*/ 200 w 211"/>
                  <a:gd name="T39" fmla="*/ 29 h 30"/>
                  <a:gd name="T40" fmla="*/ 202 w 211"/>
                  <a:gd name="T41" fmla="*/ 29 h 30"/>
                  <a:gd name="T42" fmla="*/ 205 w 211"/>
                  <a:gd name="T43" fmla="*/ 26 h 30"/>
                  <a:gd name="T44" fmla="*/ 207 w 211"/>
                  <a:gd name="T45" fmla="*/ 25 h 30"/>
                  <a:gd name="T46" fmla="*/ 208 w 211"/>
                  <a:gd name="T47" fmla="*/ 22 h 30"/>
                  <a:gd name="T48" fmla="*/ 210 w 211"/>
                  <a:gd name="T49" fmla="*/ 20 h 30"/>
                  <a:gd name="T50" fmla="*/ 211 w 211"/>
                  <a:gd name="T51" fmla="*/ 17 h 30"/>
                  <a:gd name="T52" fmla="*/ 211 w 211"/>
                  <a:gd name="T53" fmla="*/ 15 h 30"/>
                  <a:gd name="T54" fmla="*/ 211 w 211"/>
                  <a:gd name="T55" fmla="*/ 11 h 30"/>
                  <a:gd name="T56" fmla="*/ 210 w 211"/>
                  <a:gd name="T57" fmla="*/ 8 h 30"/>
                  <a:gd name="T58" fmla="*/ 208 w 211"/>
                  <a:gd name="T59" fmla="*/ 6 h 30"/>
                  <a:gd name="T60" fmla="*/ 207 w 211"/>
                  <a:gd name="T61" fmla="*/ 4 h 30"/>
                  <a:gd name="T62" fmla="*/ 205 w 211"/>
                  <a:gd name="T63" fmla="*/ 2 h 30"/>
                  <a:gd name="T64" fmla="*/ 202 w 211"/>
                  <a:gd name="T65" fmla="*/ 1 h 30"/>
                  <a:gd name="T66" fmla="*/ 200 w 211"/>
                  <a:gd name="T67" fmla="*/ 0 h 30"/>
                  <a:gd name="T68" fmla="*/ 196 w 211"/>
                  <a:gd name="T69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11" h="30">
                    <a:moveTo>
                      <a:pt x="196" y="0"/>
                    </a:moveTo>
                    <a:lnTo>
                      <a:pt x="15" y="0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1" y="20"/>
                    </a:lnTo>
                    <a:lnTo>
                      <a:pt x="3" y="22"/>
                    </a:lnTo>
                    <a:lnTo>
                      <a:pt x="4" y="25"/>
                    </a:lnTo>
                    <a:lnTo>
                      <a:pt x="8" y="26"/>
                    </a:lnTo>
                    <a:lnTo>
                      <a:pt x="10" y="29"/>
                    </a:lnTo>
                    <a:lnTo>
                      <a:pt x="13" y="29"/>
                    </a:lnTo>
                    <a:lnTo>
                      <a:pt x="15" y="30"/>
                    </a:lnTo>
                    <a:lnTo>
                      <a:pt x="196" y="30"/>
                    </a:lnTo>
                    <a:lnTo>
                      <a:pt x="200" y="29"/>
                    </a:lnTo>
                    <a:lnTo>
                      <a:pt x="202" y="29"/>
                    </a:lnTo>
                    <a:lnTo>
                      <a:pt x="205" y="26"/>
                    </a:lnTo>
                    <a:lnTo>
                      <a:pt x="207" y="25"/>
                    </a:lnTo>
                    <a:lnTo>
                      <a:pt x="208" y="22"/>
                    </a:lnTo>
                    <a:lnTo>
                      <a:pt x="210" y="20"/>
                    </a:lnTo>
                    <a:lnTo>
                      <a:pt x="211" y="17"/>
                    </a:lnTo>
                    <a:lnTo>
                      <a:pt x="211" y="15"/>
                    </a:lnTo>
                    <a:lnTo>
                      <a:pt x="211" y="11"/>
                    </a:lnTo>
                    <a:lnTo>
                      <a:pt x="210" y="8"/>
                    </a:lnTo>
                    <a:lnTo>
                      <a:pt x="208" y="6"/>
                    </a:lnTo>
                    <a:lnTo>
                      <a:pt x="207" y="4"/>
                    </a:lnTo>
                    <a:lnTo>
                      <a:pt x="205" y="2"/>
                    </a:lnTo>
                    <a:lnTo>
                      <a:pt x="202" y="1"/>
                    </a:lnTo>
                    <a:lnTo>
                      <a:pt x="200" y="0"/>
                    </a:lnTo>
                    <a:lnTo>
                      <a:pt x="19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  <p:sp>
            <p:nvSpPr>
              <p:cNvPr id="49" name="Freeform 206"/>
              <p:cNvSpPr>
                <a:spLocks/>
              </p:cNvSpPr>
              <p:nvPr/>
            </p:nvSpPr>
            <p:spPr bwMode="auto">
              <a:xfrm>
                <a:off x="10567988" y="2487613"/>
                <a:ext cx="66675" cy="28575"/>
              </a:xfrm>
              <a:custGeom>
                <a:avLst/>
                <a:gdLst>
                  <a:gd name="T0" fmla="*/ 196 w 211"/>
                  <a:gd name="T1" fmla="*/ 0 h 90"/>
                  <a:gd name="T2" fmla="*/ 15 w 211"/>
                  <a:gd name="T3" fmla="*/ 0 h 90"/>
                  <a:gd name="T4" fmla="*/ 13 w 211"/>
                  <a:gd name="T5" fmla="*/ 0 h 90"/>
                  <a:gd name="T6" fmla="*/ 10 w 211"/>
                  <a:gd name="T7" fmla="*/ 1 h 90"/>
                  <a:gd name="T8" fmla="*/ 8 w 211"/>
                  <a:gd name="T9" fmla="*/ 2 h 90"/>
                  <a:gd name="T10" fmla="*/ 4 w 211"/>
                  <a:gd name="T11" fmla="*/ 4 h 90"/>
                  <a:gd name="T12" fmla="*/ 3 w 211"/>
                  <a:gd name="T13" fmla="*/ 6 h 90"/>
                  <a:gd name="T14" fmla="*/ 1 w 211"/>
                  <a:gd name="T15" fmla="*/ 8 h 90"/>
                  <a:gd name="T16" fmla="*/ 1 w 211"/>
                  <a:gd name="T17" fmla="*/ 11 h 90"/>
                  <a:gd name="T18" fmla="*/ 0 w 211"/>
                  <a:gd name="T19" fmla="*/ 15 h 90"/>
                  <a:gd name="T20" fmla="*/ 1 w 211"/>
                  <a:gd name="T21" fmla="*/ 18 h 90"/>
                  <a:gd name="T22" fmla="*/ 1 w 211"/>
                  <a:gd name="T23" fmla="*/ 20 h 90"/>
                  <a:gd name="T24" fmla="*/ 3 w 211"/>
                  <a:gd name="T25" fmla="*/ 23 h 90"/>
                  <a:gd name="T26" fmla="*/ 4 w 211"/>
                  <a:gd name="T27" fmla="*/ 25 h 90"/>
                  <a:gd name="T28" fmla="*/ 8 w 211"/>
                  <a:gd name="T29" fmla="*/ 27 h 90"/>
                  <a:gd name="T30" fmla="*/ 10 w 211"/>
                  <a:gd name="T31" fmla="*/ 29 h 90"/>
                  <a:gd name="T32" fmla="*/ 13 w 211"/>
                  <a:gd name="T33" fmla="*/ 30 h 90"/>
                  <a:gd name="T34" fmla="*/ 15 w 211"/>
                  <a:gd name="T35" fmla="*/ 30 h 90"/>
                  <a:gd name="T36" fmla="*/ 91 w 211"/>
                  <a:gd name="T37" fmla="*/ 30 h 90"/>
                  <a:gd name="T38" fmla="*/ 91 w 211"/>
                  <a:gd name="T39" fmla="*/ 75 h 90"/>
                  <a:gd name="T40" fmla="*/ 91 w 211"/>
                  <a:gd name="T41" fmla="*/ 78 h 90"/>
                  <a:gd name="T42" fmla="*/ 92 w 211"/>
                  <a:gd name="T43" fmla="*/ 80 h 90"/>
                  <a:gd name="T44" fmla="*/ 93 w 211"/>
                  <a:gd name="T45" fmla="*/ 83 h 90"/>
                  <a:gd name="T46" fmla="*/ 96 w 211"/>
                  <a:gd name="T47" fmla="*/ 85 h 90"/>
                  <a:gd name="T48" fmla="*/ 98 w 211"/>
                  <a:gd name="T49" fmla="*/ 88 h 90"/>
                  <a:gd name="T50" fmla="*/ 100 w 211"/>
                  <a:gd name="T51" fmla="*/ 89 h 90"/>
                  <a:gd name="T52" fmla="*/ 103 w 211"/>
                  <a:gd name="T53" fmla="*/ 90 h 90"/>
                  <a:gd name="T54" fmla="*/ 106 w 211"/>
                  <a:gd name="T55" fmla="*/ 90 h 90"/>
                  <a:gd name="T56" fmla="*/ 108 w 211"/>
                  <a:gd name="T57" fmla="*/ 90 h 90"/>
                  <a:gd name="T58" fmla="*/ 112 w 211"/>
                  <a:gd name="T59" fmla="*/ 89 h 90"/>
                  <a:gd name="T60" fmla="*/ 114 w 211"/>
                  <a:gd name="T61" fmla="*/ 88 h 90"/>
                  <a:gd name="T62" fmla="*/ 116 w 211"/>
                  <a:gd name="T63" fmla="*/ 85 h 90"/>
                  <a:gd name="T64" fmla="*/ 118 w 211"/>
                  <a:gd name="T65" fmla="*/ 83 h 90"/>
                  <a:gd name="T66" fmla="*/ 119 w 211"/>
                  <a:gd name="T67" fmla="*/ 80 h 90"/>
                  <a:gd name="T68" fmla="*/ 120 w 211"/>
                  <a:gd name="T69" fmla="*/ 78 h 90"/>
                  <a:gd name="T70" fmla="*/ 121 w 211"/>
                  <a:gd name="T71" fmla="*/ 75 h 90"/>
                  <a:gd name="T72" fmla="*/ 121 w 211"/>
                  <a:gd name="T73" fmla="*/ 30 h 90"/>
                  <a:gd name="T74" fmla="*/ 196 w 211"/>
                  <a:gd name="T75" fmla="*/ 30 h 90"/>
                  <a:gd name="T76" fmla="*/ 200 w 211"/>
                  <a:gd name="T77" fmla="*/ 30 h 90"/>
                  <a:gd name="T78" fmla="*/ 202 w 211"/>
                  <a:gd name="T79" fmla="*/ 29 h 90"/>
                  <a:gd name="T80" fmla="*/ 205 w 211"/>
                  <a:gd name="T81" fmla="*/ 27 h 90"/>
                  <a:gd name="T82" fmla="*/ 207 w 211"/>
                  <a:gd name="T83" fmla="*/ 25 h 90"/>
                  <a:gd name="T84" fmla="*/ 208 w 211"/>
                  <a:gd name="T85" fmla="*/ 23 h 90"/>
                  <a:gd name="T86" fmla="*/ 210 w 211"/>
                  <a:gd name="T87" fmla="*/ 20 h 90"/>
                  <a:gd name="T88" fmla="*/ 211 w 211"/>
                  <a:gd name="T89" fmla="*/ 18 h 90"/>
                  <a:gd name="T90" fmla="*/ 211 w 211"/>
                  <a:gd name="T91" fmla="*/ 15 h 90"/>
                  <a:gd name="T92" fmla="*/ 211 w 211"/>
                  <a:gd name="T93" fmla="*/ 11 h 90"/>
                  <a:gd name="T94" fmla="*/ 210 w 211"/>
                  <a:gd name="T95" fmla="*/ 8 h 90"/>
                  <a:gd name="T96" fmla="*/ 208 w 211"/>
                  <a:gd name="T97" fmla="*/ 6 h 90"/>
                  <a:gd name="T98" fmla="*/ 207 w 211"/>
                  <a:gd name="T99" fmla="*/ 4 h 90"/>
                  <a:gd name="T100" fmla="*/ 205 w 211"/>
                  <a:gd name="T101" fmla="*/ 2 h 90"/>
                  <a:gd name="T102" fmla="*/ 202 w 211"/>
                  <a:gd name="T103" fmla="*/ 1 h 90"/>
                  <a:gd name="T104" fmla="*/ 200 w 211"/>
                  <a:gd name="T105" fmla="*/ 0 h 90"/>
                  <a:gd name="T106" fmla="*/ 196 w 211"/>
                  <a:gd name="T107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11" h="90">
                    <a:moveTo>
                      <a:pt x="196" y="0"/>
                    </a:moveTo>
                    <a:lnTo>
                      <a:pt x="15" y="0"/>
                    </a:lnTo>
                    <a:lnTo>
                      <a:pt x="13" y="0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4" y="4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20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8" y="27"/>
                    </a:lnTo>
                    <a:lnTo>
                      <a:pt x="10" y="29"/>
                    </a:lnTo>
                    <a:lnTo>
                      <a:pt x="13" y="30"/>
                    </a:lnTo>
                    <a:lnTo>
                      <a:pt x="15" y="30"/>
                    </a:lnTo>
                    <a:lnTo>
                      <a:pt x="91" y="30"/>
                    </a:lnTo>
                    <a:lnTo>
                      <a:pt x="91" y="75"/>
                    </a:lnTo>
                    <a:lnTo>
                      <a:pt x="91" y="78"/>
                    </a:lnTo>
                    <a:lnTo>
                      <a:pt x="92" y="80"/>
                    </a:lnTo>
                    <a:lnTo>
                      <a:pt x="93" y="83"/>
                    </a:lnTo>
                    <a:lnTo>
                      <a:pt x="96" y="85"/>
                    </a:lnTo>
                    <a:lnTo>
                      <a:pt x="98" y="88"/>
                    </a:lnTo>
                    <a:lnTo>
                      <a:pt x="100" y="89"/>
                    </a:lnTo>
                    <a:lnTo>
                      <a:pt x="103" y="90"/>
                    </a:lnTo>
                    <a:lnTo>
                      <a:pt x="106" y="90"/>
                    </a:lnTo>
                    <a:lnTo>
                      <a:pt x="108" y="90"/>
                    </a:lnTo>
                    <a:lnTo>
                      <a:pt x="112" y="89"/>
                    </a:lnTo>
                    <a:lnTo>
                      <a:pt x="114" y="88"/>
                    </a:lnTo>
                    <a:lnTo>
                      <a:pt x="116" y="85"/>
                    </a:lnTo>
                    <a:lnTo>
                      <a:pt x="118" y="83"/>
                    </a:lnTo>
                    <a:lnTo>
                      <a:pt x="119" y="80"/>
                    </a:lnTo>
                    <a:lnTo>
                      <a:pt x="120" y="78"/>
                    </a:lnTo>
                    <a:lnTo>
                      <a:pt x="121" y="75"/>
                    </a:lnTo>
                    <a:lnTo>
                      <a:pt x="121" y="30"/>
                    </a:lnTo>
                    <a:lnTo>
                      <a:pt x="196" y="30"/>
                    </a:lnTo>
                    <a:lnTo>
                      <a:pt x="200" y="30"/>
                    </a:lnTo>
                    <a:lnTo>
                      <a:pt x="202" y="29"/>
                    </a:lnTo>
                    <a:lnTo>
                      <a:pt x="205" y="27"/>
                    </a:lnTo>
                    <a:lnTo>
                      <a:pt x="207" y="25"/>
                    </a:lnTo>
                    <a:lnTo>
                      <a:pt x="208" y="23"/>
                    </a:lnTo>
                    <a:lnTo>
                      <a:pt x="210" y="20"/>
                    </a:lnTo>
                    <a:lnTo>
                      <a:pt x="211" y="18"/>
                    </a:lnTo>
                    <a:lnTo>
                      <a:pt x="211" y="15"/>
                    </a:lnTo>
                    <a:lnTo>
                      <a:pt x="211" y="11"/>
                    </a:lnTo>
                    <a:lnTo>
                      <a:pt x="210" y="8"/>
                    </a:lnTo>
                    <a:lnTo>
                      <a:pt x="208" y="6"/>
                    </a:lnTo>
                    <a:lnTo>
                      <a:pt x="207" y="4"/>
                    </a:lnTo>
                    <a:lnTo>
                      <a:pt x="205" y="2"/>
                    </a:lnTo>
                    <a:lnTo>
                      <a:pt x="202" y="1"/>
                    </a:lnTo>
                    <a:lnTo>
                      <a:pt x="200" y="0"/>
                    </a:lnTo>
                    <a:lnTo>
                      <a:pt x="19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  <a:ea typeface="+mn-ea"/>
                  <a:cs typeface="+mn-cs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4872394" y="2038382"/>
              <a:ext cx="7834413" cy="816413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Предоставление качественных транспортных услуг на железнодорожных подъездных и соединительных путях клиентам Общества.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664104" y="4813730"/>
              <a:ext cx="1718559" cy="331498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Видение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11791" y="2831885"/>
              <a:ext cx="1593004" cy="331498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Миссия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58777" y="3266155"/>
              <a:ext cx="7110075" cy="1100555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Мы лидер по предоставляемым услугам железнодорожных соединительных, подъездных путей за счет совершенствования бизнес-процессов, ИТ услуг деятельности и повышения профессионализма работников.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6382FD1-341B-8713-079A-D73896D67389}"/>
              </a:ext>
            </a:extLst>
          </p:cNvPr>
          <p:cNvSpPr txBox="1"/>
          <p:nvPr/>
        </p:nvSpPr>
        <p:spPr>
          <a:xfrm>
            <a:off x="4149371" y="208423"/>
            <a:ext cx="4304553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МИССИЯ, ВИДЕНИЕ ОБЩЕСТВА</a:t>
            </a:r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id="{9AA18E00-A7D6-D117-876E-A7838128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72899" y="6486926"/>
            <a:ext cx="348079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1D70C5-1BF9-4EBC-8D63-4ADD9677DB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2" descr="D:\Есжан\ЦТС\Слайды\Картинки\free-icon-mission-accomplished-1924606.png">
            <a:extLst>
              <a:ext uri="{FF2B5EF4-FFF2-40B4-BE49-F238E27FC236}">
                <a16:creationId xmlns:a16="http://schemas.microsoft.com/office/drawing/2014/main" id="{4470CCDF-5AFB-69CD-C213-1035FB421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446" y="1114428"/>
            <a:ext cx="682669" cy="682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:\Есжан\ЦТС\Слайды\Картинки\free-icon-mission-1628441.png">
            <a:extLst>
              <a:ext uri="{FF2B5EF4-FFF2-40B4-BE49-F238E27FC236}">
                <a16:creationId xmlns:a16="http://schemas.microsoft.com/office/drawing/2014/main" id="{D51535B5-E9E3-B271-BC14-0F422B278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704" y="3416585"/>
            <a:ext cx="1019578" cy="101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934CB54-4D63-E48F-7689-DB73665048F7}"/>
              </a:ext>
            </a:extLst>
          </p:cNvPr>
          <p:cNvSpPr/>
          <p:nvPr/>
        </p:nvSpPr>
        <p:spPr>
          <a:xfrm>
            <a:off x="11076843" y="216870"/>
            <a:ext cx="781785" cy="34689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211844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7AD534-2F61-488F-9FBC-631FF9F1B509}"/>
              </a:ext>
            </a:extLst>
          </p:cNvPr>
          <p:cNvSpPr txBox="1"/>
          <p:nvPr/>
        </p:nvSpPr>
        <p:spPr>
          <a:xfrm>
            <a:off x="1447800" y="519204"/>
            <a:ext cx="83938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002E86"/>
                </a:solidFill>
                <a:latin typeface="Verdana"/>
                <a:ea typeface="+mj-ea"/>
                <a:cs typeface="+mn-cs"/>
              </a:rPr>
              <a:t>СТРАТЕГИЧЕСКИЕ ЦЕЛИ</a:t>
            </a:r>
          </a:p>
        </p:txBody>
      </p:sp>
      <p:pic>
        <p:nvPicPr>
          <p:cNvPr id="2050" name="Picture 2" descr="C:\Users\Zhaksylyk_Ye\Downloads\Без_названия__2_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900" y="1451966"/>
            <a:ext cx="1251161" cy="114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322981" y="1324897"/>
            <a:ext cx="5989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Выведение из зоны финансового риска и обеспечения финансовой устойчивости</a:t>
            </a:r>
          </a:p>
        </p:txBody>
      </p:sp>
      <p:pic>
        <p:nvPicPr>
          <p:cNvPr id="2053" name="Picture 5" descr="C:\Users\Zhaksylyk_Ye\Downloads\Без_названия__3_-removebg-previe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16146"/>
            <a:ext cx="814960" cy="74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3322981" y="2919445"/>
            <a:ext cx="452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Цифровизация</a:t>
            </a:r>
          </a:p>
        </p:txBody>
      </p:sp>
      <p:pic>
        <p:nvPicPr>
          <p:cNvPr id="2054" name="Picture 6" descr="C:\Users\Zhaksylyk_Ye\Downloads\images__2_-removebg-previe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710211"/>
            <a:ext cx="1312393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3197276" y="4077214"/>
            <a:ext cx="783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Безопасность движения подвижного состава  и охраны труда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6E23049-F242-44C0-8CD8-5F1E7217433F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03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7AD534-2F61-488F-9FBC-631FF9F1B509}"/>
              </a:ext>
            </a:extLst>
          </p:cNvPr>
          <p:cNvSpPr txBox="1"/>
          <p:nvPr/>
        </p:nvSpPr>
        <p:spPr>
          <a:xfrm>
            <a:off x="2021122" y="120272"/>
            <a:ext cx="79708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rtl="0">
              <a:defRPr/>
            </a:pPr>
            <a:r>
              <a:rPr lang="ru-RU" b="1" dirty="0">
                <a:solidFill>
                  <a:srgbClr val="002E86"/>
                </a:solidFill>
                <a:latin typeface="Verdana"/>
                <a:ea typeface="+mj-ea"/>
                <a:cs typeface="+mn-cs"/>
              </a:rPr>
              <a:t>СТРАТЕГИЧЕСКИЕ ИНИЦИАТИВЫ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339800"/>
              </p:ext>
            </p:extLst>
          </p:nvPr>
        </p:nvGraphicFramePr>
        <p:xfrm>
          <a:off x="448732" y="511974"/>
          <a:ext cx="10752667" cy="45934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2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4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832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п/п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Стратегические цели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Стратегические инициативы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5126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2000" marR="72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Выведение из зоны финансового риска и обеспечения финансовой устойчивости</a:t>
                      </a:r>
                    </a:p>
                  </a:txBody>
                  <a:tcPr marL="72000" marR="72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Совершенствование тарифного регулирования.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Формирование оптимальной структуры активов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инфраструктуры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Повышение доходов за счет максимального использования потенциала железнодорожных подъездных путей.</a:t>
                      </a:r>
                    </a:p>
                  </a:txBody>
                  <a:tcPr marL="72000" marR="7200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4085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2000" marR="72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Цифровизация</a:t>
                      </a:r>
                    </a:p>
                  </a:txBody>
                  <a:tcPr marL="72000" marR="72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Создание ИТ архитектуры;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Интеграция с информационными системами АО «НК «КТЖ» 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Повышение эффективности управления процессами перевозок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059075"/>
                  </a:ext>
                </a:extLst>
              </a:tr>
              <a:tr h="1447383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Безопасность движения подвижного состава и охраны труда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Реализация мероприятий направленных на достижение условий нулевого травматизма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Совершенствование системы управления безопасностью перевозочного процесса</a:t>
                      </a:r>
                    </a:p>
                  </a:txBody>
                  <a:tcPr marL="72000" marR="72000" marT="9525" marB="0" anchor="ctr"/>
                </a:tc>
                <a:extLst>
                  <a:ext uri="{0D108BD9-81ED-4DB2-BD59-A6C34878D82A}">
                    <a16:rowId xmlns:a16="http://schemas.microsoft.com/office/drawing/2014/main" val="3775725795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E77F739-5DF7-4B07-BC1D-A4F63F98EE45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15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11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7AD534-2F61-488F-9FBC-631FF9F1B509}"/>
              </a:ext>
            </a:extLst>
          </p:cNvPr>
          <p:cNvSpPr txBox="1"/>
          <p:nvPr/>
        </p:nvSpPr>
        <p:spPr>
          <a:xfrm>
            <a:off x="1538352" y="331273"/>
            <a:ext cx="89384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rtl="0">
              <a:defRPr/>
            </a:pPr>
            <a:r>
              <a:rPr lang="ru-RU" b="1" dirty="0">
                <a:solidFill>
                  <a:srgbClr val="002E86"/>
                </a:solidFill>
                <a:latin typeface="Verdana"/>
                <a:ea typeface="+mj-ea"/>
                <a:cs typeface="+mn-cs"/>
              </a:rPr>
              <a:t>ЭТАПЫ РЕАЛИЗАЦИИ СТРАТЕГИЧЕСКИХ ЦЕЛЕЙ И ИНИЦИАТИВ</a:t>
            </a:r>
          </a:p>
        </p:txBody>
      </p:sp>
      <p:grpSp>
        <p:nvGrpSpPr>
          <p:cNvPr id="53" name="Группа 52"/>
          <p:cNvGrpSpPr/>
          <p:nvPr/>
        </p:nvGrpSpPr>
        <p:grpSpPr>
          <a:xfrm>
            <a:off x="847523" y="1255993"/>
            <a:ext cx="5248477" cy="1815882"/>
            <a:chOff x="186641" y="2573096"/>
            <a:chExt cx="5248477" cy="181588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CA10D21-2766-4070-8DD3-0957DCF3702A}"/>
                </a:ext>
              </a:extLst>
            </p:cNvPr>
            <p:cNvSpPr txBox="1"/>
            <p:nvPr/>
          </p:nvSpPr>
          <p:spPr>
            <a:xfrm>
              <a:off x="417475" y="2573096"/>
              <a:ext cx="5017643" cy="18158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180975" algn="just"/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В краткосрочном периоде в 2025 году Общество планирует завершить прием 163 железнодорожных подъездных путей в собственность Общества.</a:t>
              </a:r>
            </a:p>
            <a:p>
              <a:pPr indent="180975" algn="just"/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После приема начнется процедура присоединения в состав АО «НК «КТЖ» как дочерней организацией.</a:t>
              </a:r>
            </a:p>
          </p:txBody>
        </p: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id="{7571C51A-7DDF-460A-99AE-FC777730E1C5}"/>
                </a:ext>
              </a:extLst>
            </p:cNvPr>
            <p:cNvGrpSpPr/>
            <p:nvPr/>
          </p:nvGrpSpPr>
          <p:grpSpPr>
            <a:xfrm>
              <a:off x="186641" y="2780534"/>
              <a:ext cx="230836" cy="228290"/>
              <a:chOff x="5943600" y="1451997"/>
              <a:chExt cx="762000" cy="761998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id="{4F58C442-7A7B-4EBA-B91E-61D680D8D046}"/>
                  </a:ext>
                </a:extLst>
              </p:cNvPr>
              <p:cNvSpPr/>
              <p:nvPr/>
            </p:nvSpPr>
            <p:spPr>
              <a:xfrm>
                <a:off x="5943600" y="1451997"/>
                <a:ext cx="762000" cy="761998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/>
              </a:p>
            </p:txBody>
          </p:sp>
          <p:sp>
            <p:nvSpPr>
              <p:cNvPr id="13" name="Овал 12">
                <a:extLst>
                  <a:ext uri="{FF2B5EF4-FFF2-40B4-BE49-F238E27FC236}">
                    <a16:creationId xmlns:a16="http://schemas.microsoft.com/office/drawing/2014/main" id="{4A2B990A-506C-48C7-BF69-E23A7CDC46A3}"/>
                  </a:ext>
                </a:extLst>
              </p:cNvPr>
              <p:cNvSpPr/>
              <p:nvPr/>
            </p:nvSpPr>
            <p:spPr>
              <a:xfrm>
                <a:off x="6029770" y="1538170"/>
                <a:ext cx="589656" cy="58965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4" name="Овал 13">
                <a:extLst>
                  <a:ext uri="{FF2B5EF4-FFF2-40B4-BE49-F238E27FC236}">
                    <a16:creationId xmlns:a16="http://schemas.microsoft.com/office/drawing/2014/main" id="{A9DF9A10-6A3E-4A21-8FFA-BE8C0095663F}"/>
                  </a:ext>
                </a:extLst>
              </p:cNvPr>
              <p:cNvSpPr/>
              <p:nvPr/>
            </p:nvSpPr>
            <p:spPr>
              <a:xfrm>
                <a:off x="6095999" y="1604397"/>
                <a:ext cx="457201" cy="457200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5" name="Овал 14">
                <a:extLst>
                  <a:ext uri="{FF2B5EF4-FFF2-40B4-BE49-F238E27FC236}">
                    <a16:creationId xmlns:a16="http://schemas.microsoft.com/office/drawing/2014/main" id="{ADF1370A-3F03-413B-B280-136777113E63}"/>
                  </a:ext>
                </a:extLst>
              </p:cNvPr>
              <p:cNvSpPr/>
              <p:nvPr/>
            </p:nvSpPr>
            <p:spPr>
              <a:xfrm>
                <a:off x="6150658" y="1659055"/>
                <a:ext cx="347885" cy="347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6" name="Овал 15">
                <a:extLst>
                  <a:ext uri="{FF2B5EF4-FFF2-40B4-BE49-F238E27FC236}">
                    <a16:creationId xmlns:a16="http://schemas.microsoft.com/office/drawing/2014/main" id="{7B966647-5538-4B68-8541-FAC8E91D1D14}"/>
                  </a:ext>
                </a:extLst>
              </p:cNvPr>
              <p:cNvSpPr/>
              <p:nvPr/>
            </p:nvSpPr>
            <p:spPr>
              <a:xfrm>
                <a:off x="6201629" y="1710027"/>
                <a:ext cx="245944" cy="245944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</p:grpSp>
      </p:grpSp>
      <p:grpSp>
        <p:nvGrpSpPr>
          <p:cNvPr id="54" name="Группа 53"/>
          <p:cNvGrpSpPr/>
          <p:nvPr/>
        </p:nvGrpSpPr>
        <p:grpSpPr>
          <a:xfrm>
            <a:off x="845426" y="3268463"/>
            <a:ext cx="5319918" cy="1815882"/>
            <a:chOff x="186641" y="3634984"/>
            <a:chExt cx="5319918" cy="1815882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CA10D21-2766-4070-8DD3-0957DCF3702A}"/>
                </a:ext>
              </a:extLst>
            </p:cNvPr>
            <p:cNvSpPr txBox="1"/>
            <p:nvPr/>
          </p:nvSpPr>
          <p:spPr>
            <a:xfrm>
              <a:off x="488916" y="3634984"/>
              <a:ext cx="5017643" cy="18158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180975" algn="just"/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Создание на базе АО «ЦТС» </a:t>
              </a:r>
              <a:r>
                <a:rPr lang="ru-RU" sz="1600" dirty="0" err="1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клиентоориентированной</a:t>
              </a:r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ru-RU" sz="1600" dirty="0" err="1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финансовоустойчивой</a:t>
              </a:r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компании, предоставляющий услуги железнодорожных подъездных путей и технического обслуживания, ремонта железнодорожных подъездных путей сторонним организациям.</a:t>
              </a:r>
            </a:p>
          </p:txBody>
        </p:sp>
        <p:grpSp>
          <p:nvGrpSpPr>
            <p:cNvPr id="22" name="Группа 21">
              <a:extLst>
                <a:ext uri="{FF2B5EF4-FFF2-40B4-BE49-F238E27FC236}">
                  <a16:creationId xmlns:a16="http://schemas.microsoft.com/office/drawing/2014/main" id="{7571C51A-7DDF-460A-99AE-FC777730E1C5}"/>
                </a:ext>
              </a:extLst>
            </p:cNvPr>
            <p:cNvGrpSpPr/>
            <p:nvPr/>
          </p:nvGrpSpPr>
          <p:grpSpPr>
            <a:xfrm>
              <a:off x="186641" y="4060303"/>
              <a:ext cx="230836" cy="228290"/>
              <a:chOff x="5943600" y="1451998"/>
              <a:chExt cx="762000" cy="762000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23" name="Овал 22">
                <a:extLst>
                  <a:ext uri="{FF2B5EF4-FFF2-40B4-BE49-F238E27FC236}">
                    <a16:creationId xmlns:a16="http://schemas.microsoft.com/office/drawing/2014/main" id="{4F58C442-7A7B-4EBA-B91E-61D680D8D046}"/>
                  </a:ext>
                </a:extLst>
              </p:cNvPr>
              <p:cNvSpPr/>
              <p:nvPr/>
            </p:nvSpPr>
            <p:spPr>
              <a:xfrm>
                <a:off x="5943600" y="1451998"/>
                <a:ext cx="762000" cy="762000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/>
              </a:p>
            </p:txBody>
          </p:sp>
          <p:sp>
            <p:nvSpPr>
              <p:cNvPr id="24" name="Овал 23">
                <a:extLst>
                  <a:ext uri="{FF2B5EF4-FFF2-40B4-BE49-F238E27FC236}">
                    <a16:creationId xmlns:a16="http://schemas.microsoft.com/office/drawing/2014/main" id="{4A2B990A-506C-48C7-BF69-E23A7CDC46A3}"/>
                  </a:ext>
                </a:extLst>
              </p:cNvPr>
              <p:cNvSpPr/>
              <p:nvPr/>
            </p:nvSpPr>
            <p:spPr>
              <a:xfrm>
                <a:off x="6029772" y="1538170"/>
                <a:ext cx="589657" cy="58965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25" name="Овал 24">
                <a:extLst>
                  <a:ext uri="{FF2B5EF4-FFF2-40B4-BE49-F238E27FC236}">
                    <a16:creationId xmlns:a16="http://schemas.microsoft.com/office/drawing/2014/main" id="{A9DF9A10-6A3E-4A21-8FFA-BE8C0095663F}"/>
                  </a:ext>
                </a:extLst>
              </p:cNvPr>
              <p:cNvSpPr/>
              <p:nvPr/>
            </p:nvSpPr>
            <p:spPr>
              <a:xfrm>
                <a:off x="6096000" y="1604398"/>
                <a:ext cx="457200" cy="457200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26" name="Овал 25">
                <a:extLst>
                  <a:ext uri="{FF2B5EF4-FFF2-40B4-BE49-F238E27FC236}">
                    <a16:creationId xmlns:a16="http://schemas.microsoft.com/office/drawing/2014/main" id="{ADF1370A-3F03-413B-B280-136777113E63}"/>
                  </a:ext>
                </a:extLst>
              </p:cNvPr>
              <p:cNvSpPr/>
              <p:nvPr/>
            </p:nvSpPr>
            <p:spPr>
              <a:xfrm>
                <a:off x="6150658" y="1659055"/>
                <a:ext cx="347885" cy="347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27" name="Овал 26">
                <a:extLst>
                  <a:ext uri="{FF2B5EF4-FFF2-40B4-BE49-F238E27FC236}">
                    <a16:creationId xmlns:a16="http://schemas.microsoft.com/office/drawing/2014/main" id="{7B966647-5538-4B68-8541-FAC8E91D1D14}"/>
                  </a:ext>
                </a:extLst>
              </p:cNvPr>
              <p:cNvSpPr/>
              <p:nvPr/>
            </p:nvSpPr>
            <p:spPr>
              <a:xfrm>
                <a:off x="6201630" y="1710028"/>
                <a:ext cx="245944" cy="245944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</p:grpSp>
      </p:grpSp>
      <p:grpSp>
        <p:nvGrpSpPr>
          <p:cNvPr id="55" name="Группа 54"/>
          <p:cNvGrpSpPr/>
          <p:nvPr/>
        </p:nvGrpSpPr>
        <p:grpSpPr>
          <a:xfrm>
            <a:off x="6400800" y="1106818"/>
            <a:ext cx="5111682" cy="2308324"/>
            <a:chOff x="4724671" y="2269830"/>
            <a:chExt cx="4263082" cy="230832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CA10D21-2766-4070-8DD3-0957DCF3702A}"/>
                </a:ext>
              </a:extLst>
            </p:cNvPr>
            <p:cNvSpPr txBox="1"/>
            <p:nvPr/>
          </p:nvSpPr>
          <p:spPr>
            <a:xfrm>
              <a:off x="5026947" y="2269830"/>
              <a:ext cx="3960806" cy="23083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180975" algn="just"/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В среднесрочном периоде до 202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7</a:t>
              </a:r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года Общество планирует принять железнодорожные подъездные пути, находящиеся на балансе филиала АО «НК «КТЖ» - «Дирекция магистральной сети», а также железнодорожные подъездные пути, находящиеся на балансе дочерних организаций АО «НК «КТЖ».</a:t>
              </a:r>
            </a:p>
          </p:txBody>
        </p:sp>
        <p:grpSp>
          <p:nvGrpSpPr>
            <p:cNvPr id="33" name="Группа 32">
              <a:extLst>
                <a:ext uri="{FF2B5EF4-FFF2-40B4-BE49-F238E27FC236}">
                  <a16:creationId xmlns:a16="http://schemas.microsoft.com/office/drawing/2014/main" id="{7571C51A-7DDF-460A-99AE-FC777730E1C5}"/>
                </a:ext>
              </a:extLst>
            </p:cNvPr>
            <p:cNvGrpSpPr/>
            <p:nvPr/>
          </p:nvGrpSpPr>
          <p:grpSpPr>
            <a:xfrm>
              <a:off x="4724671" y="2729324"/>
              <a:ext cx="230836" cy="228290"/>
              <a:chOff x="5943600" y="1451998"/>
              <a:chExt cx="762000" cy="762000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4" name="Овал 33">
                <a:extLst>
                  <a:ext uri="{FF2B5EF4-FFF2-40B4-BE49-F238E27FC236}">
                    <a16:creationId xmlns:a16="http://schemas.microsoft.com/office/drawing/2014/main" id="{4F58C442-7A7B-4EBA-B91E-61D680D8D046}"/>
                  </a:ext>
                </a:extLst>
              </p:cNvPr>
              <p:cNvSpPr/>
              <p:nvPr/>
            </p:nvSpPr>
            <p:spPr>
              <a:xfrm>
                <a:off x="5943600" y="1451998"/>
                <a:ext cx="762000" cy="762000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/>
              </a:p>
            </p:txBody>
          </p:sp>
          <p:sp>
            <p:nvSpPr>
              <p:cNvPr id="35" name="Овал 34">
                <a:extLst>
                  <a:ext uri="{FF2B5EF4-FFF2-40B4-BE49-F238E27FC236}">
                    <a16:creationId xmlns:a16="http://schemas.microsoft.com/office/drawing/2014/main" id="{4A2B990A-506C-48C7-BF69-E23A7CDC46A3}"/>
                  </a:ext>
                </a:extLst>
              </p:cNvPr>
              <p:cNvSpPr/>
              <p:nvPr/>
            </p:nvSpPr>
            <p:spPr>
              <a:xfrm>
                <a:off x="6029772" y="1538170"/>
                <a:ext cx="589657" cy="58965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36" name="Овал 35">
                <a:extLst>
                  <a:ext uri="{FF2B5EF4-FFF2-40B4-BE49-F238E27FC236}">
                    <a16:creationId xmlns:a16="http://schemas.microsoft.com/office/drawing/2014/main" id="{A9DF9A10-6A3E-4A21-8FFA-BE8C0095663F}"/>
                  </a:ext>
                </a:extLst>
              </p:cNvPr>
              <p:cNvSpPr/>
              <p:nvPr/>
            </p:nvSpPr>
            <p:spPr>
              <a:xfrm>
                <a:off x="6096000" y="1604398"/>
                <a:ext cx="457200" cy="457200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37" name="Овал 36">
                <a:extLst>
                  <a:ext uri="{FF2B5EF4-FFF2-40B4-BE49-F238E27FC236}">
                    <a16:creationId xmlns:a16="http://schemas.microsoft.com/office/drawing/2014/main" id="{ADF1370A-3F03-413B-B280-136777113E63}"/>
                  </a:ext>
                </a:extLst>
              </p:cNvPr>
              <p:cNvSpPr/>
              <p:nvPr/>
            </p:nvSpPr>
            <p:spPr>
              <a:xfrm>
                <a:off x="6150658" y="1659055"/>
                <a:ext cx="347885" cy="347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38" name="Овал 37">
                <a:extLst>
                  <a:ext uri="{FF2B5EF4-FFF2-40B4-BE49-F238E27FC236}">
                    <a16:creationId xmlns:a16="http://schemas.microsoft.com/office/drawing/2014/main" id="{7B966647-5538-4B68-8541-FAC8E91D1D14}"/>
                  </a:ext>
                </a:extLst>
              </p:cNvPr>
              <p:cNvSpPr/>
              <p:nvPr/>
            </p:nvSpPr>
            <p:spPr>
              <a:xfrm>
                <a:off x="6201630" y="1710028"/>
                <a:ext cx="245944" cy="245944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</p:grp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59E5B1A-2148-471E-B9DA-1F9D3C351B2D}"/>
              </a:ext>
            </a:extLst>
          </p:cNvPr>
          <p:cNvGrpSpPr/>
          <p:nvPr/>
        </p:nvGrpSpPr>
        <p:grpSpPr>
          <a:xfrm>
            <a:off x="6400801" y="3320153"/>
            <a:ext cx="5111682" cy="1569660"/>
            <a:chOff x="4724671" y="3700921"/>
            <a:chExt cx="4263081" cy="1569660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CA10D21-2766-4070-8DD3-0957DCF3702A}"/>
                </a:ext>
              </a:extLst>
            </p:cNvPr>
            <p:cNvSpPr txBox="1"/>
            <p:nvPr/>
          </p:nvSpPr>
          <p:spPr>
            <a:xfrm>
              <a:off x="5026946" y="3700921"/>
              <a:ext cx="3960806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180975" algn="just"/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В долгосрочной перспективе до 2034 года Общество планирует проведения технического обслуживания и ремонта железнодорожных подъездных путей крупных </a:t>
              </a:r>
              <a:r>
                <a:rPr lang="ru-RU" sz="1600" dirty="0" err="1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ветвевладельцев</a:t>
              </a:r>
              <a:r>
                <a:rPr lang="ru-RU" sz="1600" dirty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Республики Казахстан. </a:t>
              </a:r>
            </a:p>
          </p:txBody>
        </p:sp>
        <p:grpSp>
          <p:nvGrpSpPr>
            <p:cNvPr id="45" name="Группа 44">
              <a:extLst>
                <a:ext uri="{FF2B5EF4-FFF2-40B4-BE49-F238E27FC236}">
                  <a16:creationId xmlns:a16="http://schemas.microsoft.com/office/drawing/2014/main" id="{7571C51A-7DDF-460A-99AE-FC777730E1C5}"/>
                </a:ext>
              </a:extLst>
            </p:cNvPr>
            <p:cNvGrpSpPr/>
            <p:nvPr/>
          </p:nvGrpSpPr>
          <p:grpSpPr>
            <a:xfrm>
              <a:off x="4724671" y="3946850"/>
              <a:ext cx="230836" cy="228290"/>
              <a:chOff x="5943600" y="1451998"/>
              <a:chExt cx="762000" cy="762000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Овал 45">
                <a:extLst>
                  <a:ext uri="{FF2B5EF4-FFF2-40B4-BE49-F238E27FC236}">
                    <a16:creationId xmlns:a16="http://schemas.microsoft.com/office/drawing/2014/main" id="{4F58C442-7A7B-4EBA-B91E-61D680D8D046}"/>
                  </a:ext>
                </a:extLst>
              </p:cNvPr>
              <p:cNvSpPr/>
              <p:nvPr/>
            </p:nvSpPr>
            <p:spPr>
              <a:xfrm>
                <a:off x="5943600" y="1451998"/>
                <a:ext cx="762000" cy="762000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/>
              </a:p>
            </p:txBody>
          </p:sp>
          <p:sp>
            <p:nvSpPr>
              <p:cNvPr id="47" name="Овал 46">
                <a:extLst>
                  <a:ext uri="{FF2B5EF4-FFF2-40B4-BE49-F238E27FC236}">
                    <a16:creationId xmlns:a16="http://schemas.microsoft.com/office/drawing/2014/main" id="{4A2B990A-506C-48C7-BF69-E23A7CDC46A3}"/>
                  </a:ext>
                </a:extLst>
              </p:cNvPr>
              <p:cNvSpPr/>
              <p:nvPr/>
            </p:nvSpPr>
            <p:spPr>
              <a:xfrm>
                <a:off x="6029772" y="1538170"/>
                <a:ext cx="589657" cy="58965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48" name="Овал 47">
                <a:extLst>
                  <a:ext uri="{FF2B5EF4-FFF2-40B4-BE49-F238E27FC236}">
                    <a16:creationId xmlns:a16="http://schemas.microsoft.com/office/drawing/2014/main" id="{A9DF9A10-6A3E-4A21-8FFA-BE8C0095663F}"/>
                  </a:ext>
                </a:extLst>
              </p:cNvPr>
              <p:cNvSpPr/>
              <p:nvPr/>
            </p:nvSpPr>
            <p:spPr>
              <a:xfrm>
                <a:off x="6096000" y="1604398"/>
                <a:ext cx="457200" cy="457200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49" name="Овал 48">
                <a:extLst>
                  <a:ext uri="{FF2B5EF4-FFF2-40B4-BE49-F238E27FC236}">
                    <a16:creationId xmlns:a16="http://schemas.microsoft.com/office/drawing/2014/main" id="{ADF1370A-3F03-413B-B280-136777113E63}"/>
                  </a:ext>
                </a:extLst>
              </p:cNvPr>
              <p:cNvSpPr/>
              <p:nvPr/>
            </p:nvSpPr>
            <p:spPr>
              <a:xfrm>
                <a:off x="6150658" y="1659055"/>
                <a:ext cx="347885" cy="34788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50" name="Овал 49">
                <a:extLst>
                  <a:ext uri="{FF2B5EF4-FFF2-40B4-BE49-F238E27FC236}">
                    <a16:creationId xmlns:a16="http://schemas.microsoft.com/office/drawing/2014/main" id="{7B966647-5538-4B68-8541-FAC8E91D1D14}"/>
                  </a:ext>
                </a:extLst>
              </p:cNvPr>
              <p:cNvSpPr/>
              <p:nvPr/>
            </p:nvSpPr>
            <p:spPr>
              <a:xfrm>
                <a:off x="6201630" y="1710028"/>
                <a:ext cx="245944" cy="245944"/>
              </a:xfrm>
              <a:prstGeom prst="ellipse">
                <a:avLst/>
              </a:prstGeom>
              <a:solidFill>
                <a:srgbClr val="009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</p:grpSp>
      </p:grp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2E69F6E0-EBA0-4A07-BF46-28485AF36696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16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E4262DB-A3B5-4CA5-ABA3-D1EADB9C05A7}"/>
              </a:ext>
            </a:extLst>
          </p:cNvPr>
          <p:cNvSpPr txBox="1"/>
          <p:nvPr/>
        </p:nvSpPr>
        <p:spPr>
          <a:xfrm>
            <a:off x="401113" y="5489165"/>
            <a:ext cx="11706223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kk-KZ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на базе АО «Центр транспортного сервиса» единого оператора по предоставлению услуг железнодорожных подъездных путей и их ремонта. </a:t>
            </a:r>
            <a:endParaRPr lang="ru-RU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00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id="{65C83679-167A-4569-B29A-C3CEA6F1D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74576"/>
              </p:ext>
            </p:extLst>
          </p:nvPr>
        </p:nvGraphicFramePr>
        <p:xfrm>
          <a:off x="125383" y="435951"/>
          <a:ext cx="11587407" cy="6204212"/>
        </p:xfrm>
        <a:graphic>
          <a:graphicData uri="http://schemas.openxmlformats.org/drawingml/2006/table">
            <a:tbl>
              <a:tblPr/>
              <a:tblGrid>
                <a:gridCol w="5040000">
                  <a:extLst>
                    <a:ext uri="{9D8B030D-6E8A-4147-A177-3AD203B41FA5}">
                      <a16:colId xmlns:a16="http://schemas.microsoft.com/office/drawing/2014/main" val="2417426527"/>
                    </a:ext>
                  </a:extLst>
                </a:gridCol>
                <a:gridCol w="1670608">
                  <a:extLst>
                    <a:ext uri="{9D8B030D-6E8A-4147-A177-3AD203B41FA5}">
                      <a16:colId xmlns:a16="http://schemas.microsoft.com/office/drawing/2014/main" val="199979089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73367714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44775658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3663197029"/>
                    </a:ext>
                  </a:extLst>
                </a:gridCol>
              </a:tblGrid>
              <a:tr h="2159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Дополнительные задачи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72000" marT="27547" marB="2754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72000" marT="27547" marB="2754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6-2027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72000" marT="27547" marB="2754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8-2030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72000" marT="27547" marB="2754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31-2034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72000" marT="27547" marB="2754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92752"/>
                  </a:ext>
                </a:extLst>
              </a:tr>
              <a:tr h="1137119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Повышение тарифа на предоставления услуг железнодорожных подъездных путей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(увеличение ФОТ).</a:t>
                      </a:r>
                    </a:p>
                    <a:p>
                      <a:pPr marL="228600" marR="0" lvl="0" indent="-2286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Прием  163 подъездных путей на баланс Общества.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Присоединение Общества в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состав АО «НК «КТЖ», как дочерняя организация 2025-2026 годы.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646699"/>
                  </a:ext>
                </a:extLst>
              </a:tr>
              <a:tr h="215249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  Проведение ремонта ж.д. подъездных путей по Дорожной карте в рамках возмещенного ущерба с утверждением в КРЕМ и МТ РК, инвестиционных проектов без повышения тарифа.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Сплошная замена устаревших типов рельс Р-43 на старогодные рельсы Р-65 – 63,8 км.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 Сплошная замена устаревших типов рельс Р-50 на старогодные рельсы Р-65 – 119,7 км.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 Повышение тарифа после принятия на баланс 163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ж.д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подъездных путей.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 Р</a:t>
                      </a: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ассмотреть возможность о передаче, принятии железнодорожных подъездных путей, находящиеся на балансе филиала АО «НК «КТЖ» - «Дирекция магистральной сети» .</a:t>
                      </a:r>
                    </a:p>
                  </a:txBody>
                  <a:tcPr marL="72000" marR="72000" marT="10423" marB="1042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714688"/>
                  </a:ext>
                </a:extLst>
              </a:tr>
              <a:tr h="192793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Повышение тарифа после принятия на баланс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ж.д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подъездных путей от </a:t>
                      </a: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филиала АО «НК «КТЖ» - «Дирекция магистральной сети».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10. Проведение технического обслуживания и ремонта железнодорожных подъездных путей, принятых от филиала АО «НК «КТЖ» - «Дирекция магистральной сети» и дочерних организаций АО «НК «КТЖ», после получения согласия с АЗРК на иную деятельность.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 Предоставление услуг технического обслуживания, ремонта железнодорожных подъездных путей сторонним организациям.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12.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</a:t>
                      </a: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ассмотреть возможность о передаче, принятии железнодорожных подъездных путей, находящиеся на балансе дочерних организаций АО «НК «КТЖ».</a:t>
                      </a:r>
                    </a:p>
                  </a:txBody>
                  <a:tcPr marL="72000" marR="72000" marT="10423" marB="1042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331530"/>
                  </a:ext>
                </a:extLst>
              </a:tr>
              <a:tr h="40179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kk-KZ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13.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Повышение тарифа после принятия на баланс железнодорожных подъездных путей дочерних организаций АО «НК «КТЖ».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10423" marB="10423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63971"/>
                  </a:ext>
                </a:extLst>
              </a:tr>
            </a:tbl>
          </a:graphicData>
        </a:graphic>
      </p:graphicFrame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3095B16B-25FC-426B-8EE1-35502D131A3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839516" y="422414"/>
            <a:ext cx="19054" cy="6162797"/>
          </a:xfrm>
          <a:prstGeom prst="line">
            <a:avLst/>
          </a:prstGeom>
          <a:noFill/>
          <a:ln w="19050">
            <a:solidFill>
              <a:srgbClr val="3333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AEAEA"/>
                  </a:outerShdw>
                </a:effectLst>
              </a14:hiddenEffects>
            </a:ext>
          </a:extLst>
        </p:spPr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8E2C96FE-145A-40C0-880A-D196DC8C7FBD}"/>
              </a:ext>
            </a:extLst>
          </p:cNvPr>
          <p:cNvCxnSpPr>
            <a:cxnSpLocks/>
          </p:cNvCxnSpPr>
          <p:nvPr/>
        </p:nvCxnSpPr>
        <p:spPr>
          <a:xfrm>
            <a:off x="5199874" y="1143000"/>
            <a:ext cx="1634118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2B76AAA9-F185-40ED-89EF-80756651355B}"/>
              </a:ext>
            </a:extLst>
          </p:cNvPr>
          <p:cNvCxnSpPr>
            <a:cxnSpLocks/>
          </p:cNvCxnSpPr>
          <p:nvPr/>
        </p:nvCxnSpPr>
        <p:spPr bwMode="auto">
          <a:xfrm flipV="1">
            <a:off x="5173926" y="482412"/>
            <a:ext cx="0" cy="6109680"/>
          </a:xfrm>
          <a:prstGeom prst="line">
            <a:avLst/>
          </a:prstGeom>
          <a:noFill/>
          <a:ln w="19050">
            <a:solidFill>
              <a:srgbClr val="3333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AEAEA"/>
                  </a:outerShdw>
                </a:effectLst>
              </a14:hiddenEffects>
            </a:ext>
          </a:extLst>
        </p:spPr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5FF26CCB-6EFF-426B-9A96-803627F957D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497303" y="437965"/>
            <a:ext cx="9591" cy="6170458"/>
          </a:xfrm>
          <a:prstGeom prst="line">
            <a:avLst/>
          </a:prstGeom>
          <a:noFill/>
          <a:ln w="19050">
            <a:solidFill>
              <a:srgbClr val="3333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AEAEA"/>
                  </a:outerShdw>
                </a:effectLst>
              </a14:hiddenEffects>
            </a:ext>
          </a:extLst>
        </p:spPr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32BB718C-7C81-4824-AD0D-687970E4FF8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107028" y="393416"/>
            <a:ext cx="30580" cy="6213131"/>
          </a:xfrm>
          <a:prstGeom prst="line">
            <a:avLst/>
          </a:prstGeom>
          <a:noFill/>
          <a:ln w="19050">
            <a:solidFill>
              <a:srgbClr val="3333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AEAEA"/>
                  </a:outerShdw>
                </a:effectLst>
              </a14:hiddenEffects>
            </a:ext>
          </a:extLst>
        </p:spPr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B72C3E54-CF71-4AB0-BD32-AE0886D8BEED}"/>
              </a:ext>
            </a:extLst>
          </p:cNvPr>
          <p:cNvCxnSpPr>
            <a:cxnSpLocks/>
          </p:cNvCxnSpPr>
          <p:nvPr/>
        </p:nvCxnSpPr>
        <p:spPr>
          <a:xfrm>
            <a:off x="6833992" y="5486400"/>
            <a:ext cx="4893763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D72EF147-2317-44F4-B331-3E4FE2309289}"/>
              </a:ext>
            </a:extLst>
          </p:cNvPr>
          <p:cNvCxnSpPr>
            <a:cxnSpLocks/>
          </p:cNvCxnSpPr>
          <p:nvPr/>
        </p:nvCxnSpPr>
        <p:spPr>
          <a:xfrm>
            <a:off x="5199874" y="2438400"/>
            <a:ext cx="4893764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BEB5B6F7-2F80-4EF4-BC73-E180109D0308}"/>
              </a:ext>
            </a:extLst>
          </p:cNvPr>
          <p:cNvCxnSpPr>
            <a:cxnSpLocks/>
          </p:cNvCxnSpPr>
          <p:nvPr/>
        </p:nvCxnSpPr>
        <p:spPr>
          <a:xfrm>
            <a:off x="5226422" y="3810000"/>
            <a:ext cx="3314564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EA0F6B93-53FA-4AB7-A4BE-C8D629E8549D}"/>
              </a:ext>
            </a:extLst>
          </p:cNvPr>
          <p:cNvCxnSpPr>
            <a:cxnSpLocks/>
          </p:cNvCxnSpPr>
          <p:nvPr/>
        </p:nvCxnSpPr>
        <p:spPr>
          <a:xfrm>
            <a:off x="6849595" y="4724400"/>
            <a:ext cx="4893763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FDC33AA5-2624-4D89-944F-6C10943DDF3F}"/>
              </a:ext>
            </a:extLst>
          </p:cNvPr>
          <p:cNvCxnSpPr>
            <a:cxnSpLocks/>
          </p:cNvCxnSpPr>
          <p:nvPr/>
        </p:nvCxnSpPr>
        <p:spPr bwMode="auto">
          <a:xfrm flipV="1">
            <a:off x="11712790" y="435951"/>
            <a:ext cx="0" cy="6204212"/>
          </a:xfrm>
          <a:prstGeom prst="line">
            <a:avLst/>
          </a:prstGeom>
          <a:noFill/>
          <a:ln w="19050">
            <a:solidFill>
              <a:srgbClr val="3333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AEAEA"/>
                  </a:outerShdw>
                </a:effectLst>
              </a14:hiddenEffects>
            </a:ext>
          </a:extLst>
        </p:spPr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BF49BEF-9FDE-4D05-81CD-BF8E673F8C26}"/>
              </a:ext>
            </a:extLst>
          </p:cNvPr>
          <p:cNvCxnSpPr>
            <a:cxnSpLocks/>
          </p:cNvCxnSpPr>
          <p:nvPr/>
        </p:nvCxnSpPr>
        <p:spPr>
          <a:xfrm>
            <a:off x="5181600" y="838200"/>
            <a:ext cx="3314564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32373D6B-0225-46C7-94D9-F3B7B53FAB0C}"/>
              </a:ext>
            </a:extLst>
          </p:cNvPr>
          <p:cNvCxnSpPr>
            <a:cxnSpLocks/>
          </p:cNvCxnSpPr>
          <p:nvPr/>
        </p:nvCxnSpPr>
        <p:spPr>
          <a:xfrm>
            <a:off x="5181600" y="1905000"/>
            <a:ext cx="3322238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2003CFA0-E578-40F8-A3FF-40B2955D4F0F}"/>
              </a:ext>
            </a:extLst>
          </p:cNvPr>
          <p:cNvCxnSpPr>
            <a:cxnSpLocks/>
          </p:cNvCxnSpPr>
          <p:nvPr/>
        </p:nvCxnSpPr>
        <p:spPr>
          <a:xfrm>
            <a:off x="5173926" y="3276600"/>
            <a:ext cx="1702104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7A925F68-37F9-42F1-A8C3-AFFE2C9F0B3A}"/>
              </a:ext>
            </a:extLst>
          </p:cNvPr>
          <p:cNvCxnSpPr>
            <a:cxnSpLocks/>
          </p:cNvCxnSpPr>
          <p:nvPr/>
        </p:nvCxnSpPr>
        <p:spPr>
          <a:xfrm>
            <a:off x="8531472" y="5867400"/>
            <a:ext cx="3151717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A50BBB98-F913-4B35-B757-3D1ADAE17F79}"/>
              </a:ext>
            </a:extLst>
          </p:cNvPr>
          <p:cNvCxnSpPr>
            <a:cxnSpLocks/>
          </p:cNvCxnSpPr>
          <p:nvPr/>
        </p:nvCxnSpPr>
        <p:spPr>
          <a:xfrm>
            <a:off x="10107331" y="6400800"/>
            <a:ext cx="1544169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0500B62-14B4-B9FD-6BB9-53A16CD46303}"/>
              </a:ext>
            </a:extLst>
          </p:cNvPr>
          <p:cNvCxnSpPr>
            <a:cxnSpLocks/>
          </p:cNvCxnSpPr>
          <p:nvPr/>
        </p:nvCxnSpPr>
        <p:spPr>
          <a:xfrm>
            <a:off x="6876030" y="2971800"/>
            <a:ext cx="4820175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30061E3C-630D-4A31-9D82-0754558CB111}"/>
              </a:ext>
            </a:extLst>
          </p:cNvPr>
          <p:cNvCxnSpPr>
            <a:cxnSpLocks/>
          </p:cNvCxnSpPr>
          <p:nvPr/>
        </p:nvCxnSpPr>
        <p:spPr>
          <a:xfrm>
            <a:off x="6849595" y="4267200"/>
            <a:ext cx="1681877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73A3F55-26B0-4743-9FB7-C1176E69358C}"/>
              </a:ext>
            </a:extLst>
          </p:cNvPr>
          <p:cNvSpPr txBox="1"/>
          <p:nvPr/>
        </p:nvSpPr>
        <p:spPr>
          <a:xfrm>
            <a:off x="2980526" y="143858"/>
            <a:ext cx="79708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rtl="0">
              <a:defRPr/>
            </a:pPr>
            <a:r>
              <a:rPr lang="ru-RU" sz="1600" b="1" dirty="0">
                <a:solidFill>
                  <a:srgbClr val="002E86"/>
                </a:solidFill>
                <a:latin typeface="Verdana"/>
                <a:ea typeface="+mj-ea"/>
                <a:cs typeface="+mn-cs"/>
              </a:rPr>
              <a:t>ЭТАПЫ РЕАЛИЗАЦИИ СТРАТЕГИЧЕСКИХ ЦЕЛЕЙ И ИНИЦИАТИВ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20ADE9FC-AB77-4BCD-913A-601F0A13CFED}"/>
              </a:ext>
            </a:extLst>
          </p:cNvPr>
          <p:cNvSpPr/>
          <p:nvPr/>
        </p:nvSpPr>
        <p:spPr>
          <a:xfrm>
            <a:off x="11307255" y="25181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17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B5A5C0EF-1397-40C6-B10C-3D33A84899DB}"/>
              </a:ext>
            </a:extLst>
          </p:cNvPr>
          <p:cNvCxnSpPr>
            <a:cxnSpLocks/>
          </p:cNvCxnSpPr>
          <p:nvPr/>
        </p:nvCxnSpPr>
        <p:spPr>
          <a:xfrm>
            <a:off x="5173926" y="1447800"/>
            <a:ext cx="2512446" cy="0"/>
          </a:xfrm>
          <a:prstGeom prst="line">
            <a:avLst/>
          </a:prstGeom>
          <a:noFill/>
          <a:ln w="101600" cap="flat" cmpd="sng" algn="ctr">
            <a:solidFill>
              <a:srgbClr val="44546A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805755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CF94E9D-7025-4DC9-B0CD-A01598D07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76800" y="2982347"/>
            <a:ext cx="5985509" cy="430887"/>
          </a:xfrm>
        </p:spPr>
        <p:txBody>
          <a:bodyPr/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</a:p>
        </p:txBody>
      </p:sp>
    </p:spTree>
    <p:extLst>
      <p:ext uri="{BB962C8B-B14F-4D97-AF65-F5344CB8AC3E}">
        <p14:creationId xmlns:p14="http://schemas.microsoft.com/office/powerpoint/2010/main" val="378483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FF307553-7C5D-4BA8-9ED2-EDD8BAA91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11887199" cy="5370701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ru-RU" sz="1400" b="1" spc="-10" dirty="0">
                <a:latin typeface="Verdana"/>
              </a:rPr>
              <a:t>Акционерное Общество «Центр транспортного сервиса»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является одним из крупных балансодержателей подъездных путей Республики Казахстан.</a:t>
            </a:r>
          </a:p>
          <a:p>
            <a:pPr algn="just">
              <a:spcAft>
                <a:spcPts val="600"/>
              </a:spcAft>
            </a:pPr>
            <a:endParaRPr lang="ru-RU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Роль Общества: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предоставление подъездных путей Общества для осуществления подачи, уборки подвижного состава на фронты погрузки-выгрузки, обеспечивает связь производственных предприятий ведущих отраслей с транспортом общего пользования.</a:t>
            </a:r>
          </a:p>
          <a:p>
            <a:pPr algn="just">
              <a:spcAft>
                <a:spcPts val="600"/>
              </a:spcAft>
            </a:pPr>
            <a:endParaRPr lang="ru-RU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Услуги Общества: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услуги по предоставлению подъездных путей для проезда подвижного состава при условии отсутствия конкурентного подъездного пути;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условии отсутствия конкурентного подъездного пути.</a:t>
            </a:r>
          </a:p>
          <a:p>
            <a:pPr algn="just">
              <a:spcAft>
                <a:spcPts val="600"/>
              </a:spcAft>
            </a:pPr>
            <a:r>
              <a:rPr lang="ru-RU" sz="14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Акционеры Общества и управление Обществом:</a:t>
            </a: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 апреля 2022 года 100% пакета акций АО «Центр транспортного сервиса» передано в республиканскую собственность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РК №233 от 20 апреля 2022 года «О некоторых вопросах республиканской собственности»)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Единственным акционером Общества является КГИП МФ РК;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 августа 2022 года заключение договора между КГИП МФ РК и АО «</a:t>
            </a:r>
            <a:r>
              <a:rPr lang="ru-RU" sz="14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Самрук-Казына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» о передаче государственного имущества в виде 100% пакета акций АО «ЦТС» в доверительное управление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(№2/27, №1506-И)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05 августа 2022 года  заключение договора между АО «</a:t>
            </a:r>
            <a:r>
              <a:rPr lang="ru-RU" sz="14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Самрук-Казына</a:t>
            </a: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» и АО «НК «ҚТЖ» о передоверии управления государственным имуществом в виде 100% пакета акций АО «ЦТС»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(№1508-и 49-АО).</a:t>
            </a:r>
            <a:endParaRPr lang="ru-RU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F56E23-A04F-4B72-B213-74B0F87F2F78}"/>
              </a:ext>
            </a:extLst>
          </p:cNvPr>
          <p:cNvSpPr txBox="1"/>
          <p:nvPr/>
        </p:nvSpPr>
        <p:spPr>
          <a:xfrm>
            <a:off x="3505200" y="523184"/>
            <a:ext cx="461234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E86"/>
                </a:solidFill>
                <a:latin typeface="Verdana"/>
                <a:ea typeface="+mj-ea"/>
              </a:rPr>
              <a:t>ОБЩИЕ СВЕДЕНИЯ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F0F2C00-58B0-4AA2-86B6-C61E53C19D49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66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7AD534-2F61-488F-9FBC-631FF9F1B509}"/>
              </a:ext>
            </a:extLst>
          </p:cNvPr>
          <p:cNvSpPr txBox="1"/>
          <p:nvPr/>
        </p:nvSpPr>
        <p:spPr>
          <a:xfrm>
            <a:off x="1953823" y="132643"/>
            <a:ext cx="79708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СТРАТЕГИЧЕСКИЕ РИСКИ</a:t>
            </a: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5B109432-88E6-4DCF-BF76-57023BA04BA3}"/>
              </a:ext>
            </a:extLst>
          </p:cNvPr>
          <p:cNvGraphicFramePr>
            <a:graphicFrameLocks noGrp="1"/>
          </p:cNvGraphicFramePr>
          <p:nvPr/>
        </p:nvGraphicFramePr>
        <p:xfrm>
          <a:off x="830459" y="596350"/>
          <a:ext cx="10735734" cy="61182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6878">
                  <a:extLst>
                    <a:ext uri="{9D8B030D-6E8A-4147-A177-3AD203B41FA5}">
                      <a16:colId xmlns:a16="http://schemas.microsoft.com/office/drawing/2014/main" val="3965081942"/>
                    </a:ext>
                  </a:extLst>
                </a:gridCol>
                <a:gridCol w="1417819">
                  <a:extLst>
                    <a:ext uri="{9D8B030D-6E8A-4147-A177-3AD203B41FA5}">
                      <a16:colId xmlns:a16="http://schemas.microsoft.com/office/drawing/2014/main" val="4294057612"/>
                    </a:ext>
                  </a:extLst>
                </a:gridCol>
                <a:gridCol w="1784014">
                  <a:extLst>
                    <a:ext uri="{9D8B030D-6E8A-4147-A177-3AD203B41FA5}">
                      <a16:colId xmlns:a16="http://schemas.microsoft.com/office/drawing/2014/main" val="1997241799"/>
                    </a:ext>
                  </a:extLst>
                </a:gridCol>
                <a:gridCol w="3439236">
                  <a:extLst>
                    <a:ext uri="{9D8B030D-6E8A-4147-A177-3AD203B41FA5}">
                      <a16:colId xmlns:a16="http://schemas.microsoft.com/office/drawing/2014/main" val="1924541956"/>
                    </a:ext>
                  </a:extLst>
                </a:gridCol>
                <a:gridCol w="3677787">
                  <a:extLst>
                    <a:ext uri="{9D8B030D-6E8A-4147-A177-3AD203B41FA5}">
                      <a16:colId xmlns:a16="http://schemas.microsoft.com/office/drawing/2014/main" val="2694983331"/>
                    </a:ext>
                  </a:extLst>
                </a:gridCol>
              </a:tblGrid>
              <a:tr h="547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риска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Факторы риска</a:t>
                      </a:r>
                      <a:b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Последствия риска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Меры по минимизации риска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841917"/>
                  </a:ext>
                </a:extLst>
              </a:tr>
              <a:tr h="89775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ОПЕРАЦИОННЫЙ </a:t>
                      </a:r>
                      <a:b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ограничения скорости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	Уменьшение вагонооборота, </a:t>
                      </a:r>
                    </a:p>
                    <a:p>
                      <a:pPr lvl="0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	Уменьшение доходов Общества</a:t>
                      </a:r>
                    </a:p>
                    <a:p>
                      <a:pPr lvl="0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	Жалоба от грузоотправителей и грузополучателей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Своевременное обследование, осмотр, проверка путей работниками ЦТС.</a:t>
                      </a:r>
                      <a:endParaRPr lang="ru-RU" sz="1200" u="none" strike="noStrike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672622"/>
                  </a:ext>
                </a:extLst>
              </a:tr>
              <a:tr h="13365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Запретные меры со стороны уполномоченных органов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	Уменьшение вагонооборота, 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	Уменьшение доходов Общества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	Жалоба от грузоотправителей и грузополучателей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	Выставление штрафов со стороны уполномоченных органов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	Взыскание денежных средств от Общества грузоотправителями и грузополучателями за простой их вагонов 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 Своевременное заключение договоров на текущий ремонт и текущее содержание путей ЦТС с НЖС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 Своевременное проведение работ по текущему содержанию пути, текущему ремонту пути, ИССО;.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518564"/>
                  </a:ext>
                </a:extLst>
              </a:tr>
              <a:tr h="2736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 нарушения </a:t>
                      </a:r>
                    </a:p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Порядка </a:t>
                      </a:r>
                    </a:p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осуществления </a:t>
                      </a:r>
                    </a:p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4325" indent="-228600" algn="l" fontAlgn="ctr">
                        <a:spcAft>
                          <a:spcPts val="600"/>
                        </a:spcAft>
                        <a:buAutoNum type="arabicPeriod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Жалоба от потенциальных поставщиков.  </a:t>
                      </a:r>
                    </a:p>
                    <a:p>
                      <a:pPr marL="314325" indent="-228600" algn="l" fontAlgn="ctr">
                        <a:spcAft>
                          <a:spcPts val="600"/>
                        </a:spcAft>
                        <a:buAutoNum type="arabicPeriod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Предписание/уведомление со стороны уполномоченного органа Фонда    </a:t>
                      </a:r>
                    </a:p>
                    <a:p>
                      <a:pPr marL="314325" indent="-228600" algn="l" fontAlgn="ctr">
                        <a:spcAft>
                          <a:spcPts val="600"/>
                        </a:spcAft>
                        <a:buAutoNum type="arabicPeriod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Отмена тендера.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4325" marR="0" lvl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утверждение технических спецификации в соответствии с нормами Порядка закупок;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14325" indent="-228600" algn="l" fontAlgn="ctr">
                        <a:spcAft>
                          <a:spcPts val="600"/>
                        </a:spcAft>
                        <a:buAutoNum type="arabicPeriod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Разъяснение и ознакомление работников с изменениями и дополнениями Порядка осуществления закупок АО «ФНБ «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Самрук-Қазына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и организациями пятьдесят и более процентов голосующих акций (долей участия) которых прямо или косвенно принадлежат АО «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Самрук-Қазына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на праве собственности или доверительного управления.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389865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701339C-42EF-49A6-8456-8F43E8D8A974}"/>
              </a:ext>
            </a:extLst>
          </p:cNvPr>
          <p:cNvSpPr/>
          <p:nvPr/>
        </p:nvSpPr>
        <p:spPr>
          <a:xfrm>
            <a:off x="11390337" y="143443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19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708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328E58B-2E06-4B22-989F-5380C3A8B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704804"/>
              </p:ext>
            </p:extLst>
          </p:nvPr>
        </p:nvGraphicFramePr>
        <p:xfrm>
          <a:off x="609600" y="725774"/>
          <a:ext cx="11201400" cy="34747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9506">
                  <a:extLst>
                    <a:ext uri="{9D8B030D-6E8A-4147-A177-3AD203B41FA5}">
                      <a16:colId xmlns:a16="http://schemas.microsoft.com/office/drawing/2014/main" val="1938849494"/>
                    </a:ext>
                  </a:extLst>
                </a:gridCol>
                <a:gridCol w="1330545">
                  <a:extLst>
                    <a:ext uri="{9D8B030D-6E8A-4147-A177-3AD203B41FA5}">
                      <a16:colId xmlns:a16="http://schemas.microsoft.com/office/drawing/2014/main" val="259063801"/>
                    </a:ext>
                  </a:extLst>
                </a:gridCol>
                <a:gridCol w="2199549">
                  <a:extLst>
                    <a:ext uri="{9D8B030D-6E8A-4147-A177-3AD203B41FA5}">
                      <a16:colId xmlns:a16="http://schemas.microsoft.com/office/drawing/2014/main" val="621806895"/>
                    </a:ext>
                  </a:extLst>
                </a:gridCol>
                <a:gridCol w="2382309">
                  <a:extLst>
                    <a:ext uri="{9D8B030D-6E8A-4147-A177-3AD203B41FA5}">
                      <a16:colId xmlns:a16="http://schemas.microsoft.com/office/drawing/2014/main" val="4043111977"/>
                    </a:ext>
                  </a:extLst>
                </a:gridCol>
                <a:gridCol w="4399491">
                  <a:extLst>
                    <a:ext uri="{9D8B030D-6E8A-4147-A177-3AD203B41FA5}">
                      <a16:colId xmlns:a16="http://schemas.microsoft.com/office/drawing/2014/main" val="3082246063"/>
                    </a:ext>
                  </a:extLst>
                </a:gridCol>
              </a:tblGrid>
              <a:tr h="16564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 БЕЗОПАСНОСТИ ДВИЖЕНИЯ И ОХРАНЫ ТРУДА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Производственный травматизм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ctr">
                        <a:buNone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Несчастные случаи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4325" indent="-228600" algn="l" fontAlgn="ctr"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1.Улучшение знаний по безопасности и охране труда:</a:t>
                      </a:r>
                    </a:p>
                    <a:p>
                      <a:pPr marL="314325" indent="-228600" algn="l" fontAlgn="ctr"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курсы повышения квалификации в течение года;</a:t>
                      </a:r>
                    </a:p>
                    <a:p>
                      <a:pPr marL="314325" indent="-228600" algn="l" fontAlgn="ctr"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изучение коренных причин допущенных производственных травматических случаев в структурных подразделениях АО "НК "КТЖ".</a:t>
                      </a:r>
                    </a:p>
                    <a:p>
                      <a:pPr marL="314325" indent="-228600" algn="l" fontAlgn="ctr"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Повысить роль инструктажей: вводный, внеплановый, первичный, целевой:</a:t>
                      </a:r>
                    </a:p>
                    <a:p>
                      <a:pPr marL="314325" indent="-228600" algn="l" fontAlgn="ctr"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установить контроль за своевременным проведением инструктажей и качеством их проведения. заявка на повышение тарифа в КРЕМ ЗК РК.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271736"/>
                  </a:ext>
                </a:extLst>
              </a:tr>
              <a:tr h="15602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безопасности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движенияотеря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 АО "ЦТС"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ctr">
                        <a:buNone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Сход подвижного состава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ctr">
                        <a:buNone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Качественное и своевременное проведение текущего содержания и текущего ремонта пути со стороны дистанций пути, согласно договору.</a:t>
                      </a:r>
                    </a:p>
                    <a:p>
                      <a:pPr marL="85725" indent="0" algn="l" fontAlgn="ctr">
                        <a:buNone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Обеспечение ежемесячных проверок состояния пути руководителями региональных представительств и дорожными мастерами, согласно графиков проверок и осмотров. Качественное проведение расследования нарушений безопасности движения поездов, в целях недопущения подобных нарушений БД.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933515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4DF26ED-DE1C-4703-AA9C-619B81960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231335"/>
              </p:ext>
            </p:extLst>
          </p:nvPr>
        </p:nvGraphicFramePr>
        <p:xfrm>
          <a:off x="609600" y="4200495"/>
          <a:ext cx="11201400" cy="26185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3094">
                  <a:extLst>
                    <a:ext uri="{9D8B030D-6E8A-4147-A177-3AD203B41FA5}">
                      <a16:colId xmlns:a16="http://schemas.microsoft.com/office/drawing/2014/main" val="2198089870"/>
                    </a:ext>
                  </a:extLst>
                </a:gridCol>
                <a:gridCol w="1349327">
                  <a:extLst>
                    <a:ext uri="{9D8B030D-6E8A-4147-A177-3AD203B41FA5}">
                      <a16:colId xmlns:a16="http://schemas.microsoft.com/office/drawing/2014/main" val="4062299981"/>
                    </a:ext>
                  </a:extLst>
                </a:gridCol>
                <a:gridCol w="2197179">
                  <a:extLst>
                    <a:ext uri="{9D8B030D-6E8A-4147-A177-3AD203B41FA5}">
                      <a16:colId xmlns:a16="http://schemas.microsoft.com/office/drawing/2014/main" val="511417701"/>
                    </a:ext>
                  </a:extLst>
                </a:gridCol>
                <a:gridCol w="2406408">
                  <a:extLst>
                    <a:ext uri="{9D8B030D-6E8A-4147-A177-3AD203B41FA5}">
                      <a16:colId xmlns:a16="http://schemas.microsoft.com/office/drawing/2014/main" val="2862606282"/>
                    </a:ext>
                  </a:extLst>
                </a:gridCol>
                <a:gridCol w="4375392">
                  <a:extLst>
                    <a:ext uri="{9D8B030D-6E8A-4147-A177-3AD203B41FA5}">
                      <a16:colId xmlns:a16="http://schemas.microsoft.com/office/drawing/2014/main" val="4080045781"/>
                    </a:ext>
                  </a:extLst>
                </a:gridCol>
              </a:tblGrid>
              <a:tr h="137774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ТАРИФНЫЙ РИСК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Регулируемый тариф на услуги подъездных путей утвержденный  Комитетом  по регулированию естественных монополий Министерства национальной экономики Республики Казахстан (КРЕМ МНЭ РК)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85725" indent="0" algn="l" fontAlgn="ctr">
                        <a:buNone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Потери доходов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4325" indent="-228600" algn="l" fontAlgn="ctr"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Заявка на повышение тарифа в КРЕМ ЗК РК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727856"/>
                  </a:ext>
                </a:extLst>
              </a:tr>
              <a:tr h="11554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0"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Потеря доходов АО "ЦТС"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4325" indent="-228600" algn="l" fontAlgn="ctr">
                        <a:buAutoNum type="arabicPeriod"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Утеря первичных документов работниками станции;                                            2. Человеческий фактор, ошибка товарного кассира;                                               3. Выставление штрафов работниками станции (грузополучателю/грузоотправителю). 4. Обзор удовлетворительности клиентов за 2024г.- 80%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752303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2B7A2FC-BDCA-4B9C-9F0E-BE886978C9B7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20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33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5EBCB47-2029-4A55-BAFE-6519F7798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136043"/>
              </p:ext>
            </p:extLst>
          </p:nvPr>
        </p:nvGraphicFramePr>
        <p:xfrm>
          <a:off x="457200" y="649827"/>
          <a:ext cx="11125201" cy="5558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741">
                  <a:extLst>
                    <a:ext uri="{9D8B030D-6E8A-4147-A177-3AD203B41FA5}">
                      <a16:colId xmlns:a16="http://schemas.microsoft.com/office/drawing/2014/main" val="1081992395"/>
                    </a:ext>
                  </a:extLst>
                </a:gridCol>
                <a:gridCol w="1471759">
                  <a:extLst>
                    <a:ext uri="{9D8B030D-6E8A-4147-A177-3AD203B41FA5}">
                      <a16:colId xmlns:a16="http://schemas.microsoft.com/office/drawing/2014/main" val="741127222"/>
                    </a:ext>
                  </a:extLst>
                </a:gridCol>
                <a:gridCol w="1819275">
                  <a:extLst>
                    <a:ext uri="{9D8B030D-6E8A-4147-A177-3AD203B41FA5}">
                      <a16:colId xmlns:a16="http://schemas.microsoft.com/office/drawing/2014/main" val="2635867368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1935051252"/>
                    </a:ext>
                  </a:extLst>
                </a:gridCol>
                <a:gridCol w="3476626">
                  <a:extLst>
                    <a:ext uri="{9D8B030D-6E8A-4147-A177-3AD203B41FA5}">
                      <a16:colId xmlns:a16="http://schemas.microsoft.com/office/drawing/2014/main" val="2369772957"/>
                    </a:ext>
                  </a:extLst>
                </a:gridCol>
              </a:tblGrid>
              <a:tr h="1415108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0" dirty="0"/>
                        <a:t>4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200" b="0" dirty="0"/>
                        <a:t>ДОГОВОРНЫЕ КОНТРАКТНЫЕ РИСКИ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Судопроизводство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1. Утеря права </a:t>
                      </a:r>
                      <a:r>
                        <a:rPr lang="ru-RU" sz="1200" b="0" dirty="0" err="1"/>
                        <a:t>собствености</a:t>
                      </a:r>
                      <a:r>
                        <a:rPr lang="ru-RU" sz="1200" b="0" dirty="0"/>
                        <a:t> на имущество;                              2. Взыскание денежных сумм;                                               3. Выставление штрафов.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1. Приведение правоустанавливающих документов на имущество АО "ЦТС" в соответствие требованиям законодательства (право собственности на земельные участки, подъездной путь, сходы, признание сделок не действительными, истребование из чужого имущества).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925076"/>
                  </a:ext>
                </a:extLst>
              </a:tr>
              <a:tr h="183291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Длительный процесс подготовки  и заключения договора на оказание услуг по </a:t>
                      </a:r>
                      <a:r>
                        <a:rPr lang="ru-RU" sz="1200" b="0" dirty="0" err="1"/>
                        <a:t>поредоставлению</a:t>
                      </a:r>
                      <a:r>
                        <a:rPr lang="ru-RU" sz="1200" b="0" dirty="0"/>
                        <a:t> подъездного пути для проезда подвижного состава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   </a:t>
                      </a:r>
                      <a:r>
                        <a:rPr lang="ru-RU" sz="1200" b="0" dirty="0" err="1"/>
                        <a:t>Отсутсвие</a:t>
                      </a:r>
                      <a:r>
                        <a:rPr lang="ru-RU" sz="1200" b="0" dirty="0"/>
                        <a:t> договоров и инструкции подача-уборки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Направить письменное обращение в ТОО "КТЖ-Грузовые перевозки" не приостанавливать подачу-уборку вагонов на подъездные пути, переданные в доверительное управление по причине отсутствия инструкций и истечением сроков действия договоров на подачу-уборку вагонов, заключенными с прежними </a:t>
                      </a:r>
                      <a:r>
                        <a:rPr lang="ru-RU" sz="1200" b="0" dirty="0" err="1"/>
                        <a:t>ветвевладельцами</a:t>
                      </a:r>
                      <a:r>
                        <a:rPr lang="ru-RU" sz="1200" b="0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439501"/>
                  </a:ext>
                </a:extLst>
              </a:tr>
              <a:tr h="231032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1. Не зарегистрированные земельные участки и подъездные пути.</a:t>
                      </a:r>
                    </a:p>
                    <a:p>
                      <a:r>
                        <a:rPr lang="ru-RU" sz="1200" b="0" dirty="0"/>
                        <a:t>2. Истечение сроков аренды земельных участков.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Уменьшение количества активов Общества</a:t>
                      </a:r>
                    </a:p>
                    <a:p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/>
                        <a:t>1. Взаимодействие с местными исполнительными органами, отделами земельных отношений, НАО Правительство для граждан. Оформление правоустанавливающих документов и осуществление государственной регистрации объектов недвижимости.</a:t>
                      </a:r>
                    </a:p>
                    <a:p>
                      <a:r>
                        <a:rPr lang="ru-RU" sz="1200" b="0" dirty="0"/>
                        <a:t>2.Проведение работ по подачи соответствующих запросов и заявлений в уполномоченные органы.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19212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BDDD45F-1FD6-4F08-8B69-9ED5082939B7}"/>
              </a:ext>
            </a:extLst>
          </p:cNvPr>
          <p:cNvSpPr/>
          <p:nvPr/>
        </p:nvSpPr>
        <p:spPr>
          <a:xfrm>
            <a:off x="11277600" y="228600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21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022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477AED2-036E-4ED6-9D46-9FB910B46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361132"/>
              </p:ext>
            </p:extLst>
          </p:nvPr>
        </p:nvGraphicFramePr>
        <p:xfrm>
          <a:off x="579966" y="685800"/>
          <a:ext cx="11383433" cy="391781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8234">
                  <a:extLst>
                    <a:ext uri="{9D8B030D-6E8A-4147-A177-3AD203B41FA5}">
                      <a16:colId xmlns:a16="http://schemas.microsoft.com/office/drawing/2014/main" val="1487001682"/>
                    </a:ext>
                  </a:extLst>
                </a:gridCol>
                <a:gridCol w="1531613">
                  <a:extLst>
                    <a:ext uri="{9D8B030D-6E8A-4147-A177-3AD203B41FA5}">
                      <a16:colId xmlns:a16="http://schemas.microsoft.com/office/drawing/2014/main" val="3995186656"/>
                    </a:ext>
                  </a:extLst>
                </a:gridCol>
                <a:gridCol w="2887987">
                  <a:extLst>
                    <a:ext uri="{9D8B030D-6E8A-4147-A177-3AD203B41FA5}">
                      <a16:colId xmlns:a16="http://schemas.microsoft.com/office/drawing/2014/main" val="288624554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0245812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520445977"/>
                    </a:ext>
                  </a:extLst>
                </a:gridCol>
              </a:tblGrid>
              <a:tr h="2247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НАЛОГОВЫЙ РИСК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Несвоевременная сдача ФНО, и оплата налоговых платежей и отчислений.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>
                        <a:buNone/>
                      </a:pP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Увеличение налоговой нагрузки и прямые финансовые потери в виде различных налоговых доначислении, штрафов и пеней.</a:t>
                      </a:r>
                    </a:p>
                    <a:p>
                      <a:pPr marL="92075" indent="0" algn="l" fontAlgn="ctr">
                        <a:buNone/>
                      </a:pP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                        2. В зависимости от характера нарушения могут применяться ответственность к должностным и компетентным лицам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just" fontAlgn="ctr">
                        <a:buNone/>
                      </a:pP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Фактически произведенные расходы при наличии всех подтверждающих документов, связанные с его деятельностью, направленной на получение дохода.                                                                                                                                                                                                                                                                      2. Уменьшение количества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выписыванных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дополнительных, исправительных ЭСФ в связи с некорректным оформлением акта выполненных работ с контрагентами.                                                                                                                                                                                                                                            3. Приведение в соответствие зарегистрированных земельных участков и подъездных путей  Компании с данными бухгалтерского учета для корректного отражения начисленных и оплаченных налогов и платежей.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373870"/>
                  </a:ext>
                </a:extLst>
              </a:tr>
              <a:tr h="16703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 и КИБЕР РИСК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Отсутствие информационной безопасности на производственных участках Общества;</a:t>
                      </a:r>
                      <a:b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Отсутствие лицензионного программного обеспечения на производственных участках Общества</a:t>
                      </a:r>
                      <a:b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Отсутствие электронного документооборота на производственных участках Общества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1.Потеря доходов и ущерб репутации</a:t>
                      </a:r>
                      <a:r>
                        <a:rPr lang="ru-RU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Общества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b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2.Снижение</a:t>
                      </a:r>
                      <a:r>
                        <a:rPr lang="ru-RU" sz="11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производительности работы сотрудников Общества</a:t>
                      </a:r>
                      <a:b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Подключение производственных участков Общества к СПД </a:t>
                      </a:r>
                      <a:b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"НК "КТЖ«.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92728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9F09E94-F370-4D6F-9330-C0D09BF37410}"/>
              </a:ext>
            </a:extLst>
          </p:cNvPr>
          <p:cNvSpPr/>
          <p:nvPr/>
        </p:nvSpPr>
        <p:spPr>
          <a:xfrm>
            <a:off x="4420537" y="284849"/>
            <a:ext cx="3172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СТРАТЕГИЧЕСКИЕ РИСКИ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3F32B06-7DD7-4CCD-83D2-F0728F8BB2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450493"/>
              </p:ext>
            </p:extLst>
          </p:nvPr>
        </p:nvGraphicFramePr>
        <p:xfrm>
          <a:off x="579966" y="4602738"/>
          <a:ext cx="11383433" cy="213096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234">
                  <a:extLst>
                    <a:ext uri="{9D8B030D-6E8A-4147-A177-3AD203B41FA5}">
                      <a16:colId xmlns:a16="http://schemas.microsoft.com/office/drawing/2014/main" val="86339785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87620866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342508505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154900835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029221108"/>
                    </a:ext>
                  </a:extLst>
                </a:gridCol>
              </a:tblGrid>
              <a:tr h="6816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HR </a:t>
                      </a:r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РИСКИ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Социальное недовольство со стороны работников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Несанкционированные забастовки, текучесть кадров, потеря репутации Общества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Создавать правильную атмосферу, регулярно работать командами и сотрудничать по отдельности, проводить встречи с работниками встречи 1:1.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333093"/>
                  </a:ext>
                </a:extLst>
              </a:tr>
              <a:tr h="1399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Текучесть кадров 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Снижение производительности труда, ослабление корпоративной культуры, нарушение коммуникационных связей, сложный психологический климат в коллективе.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Периодическое повышение квалификации работников кадровых служб по знанию Трудового законодательства.  Обеспечение кадровой службы информационной системой "Кадровое дело». 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446895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E68BB69-4410-403C-A9A7-9DAB7BE14654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22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64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37AD534-2F61-488F-9FBC-631FF9F1B509}"/>
              </a:ext>
            </a:extLst>
          </p:cNvPr>
          <p:cNvSpPr txBox="1"/>
          <p:nvPr/>
        </p:nvSpPr>
        <p:spPr>
          <a:xfrm>
            <a:off x="1524000" y="122925"/>
            <a:ext cx="97274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E86"/>
                </a:solidFill>
                <a:latin typeface="Verdana"/>
                <a:ea typeface="+mj-ea"/>
              </a:rPr>
              <a:t>ДЕКОМПОЗИЦИЯ СТРАТЕГИИ РАЗВИТИЯ  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13BF9E6A-3CC8-4B2B-A8AE-18034FB8721D}"/>
              </a:ext>
            </a:extLst>
          </p:cNvPr>
          <p:cNvGraphicFramePr>
            <a:graphicFrameLocks noGrp="1"/>
          </p:cNvGraphicFramePr>
          <p:nvPr/>
        </p:nvGraphicFramePr>
        <p:xfrm>
          <a:off x="440267" y="1253741"/>
          <a:ext cx="11418357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8358">
                  <a:extLst>
                    <a:ext uri="{9D8B030D-6E8A-4147-A177-3AD203B41FA5}">
                      <a16:colId xmlns:a16="http://schemas.microsoft.com/office/drawing/2014/main" val="3398093120"/>
                    </a:ext>
                  </a:extLst>
                </a:gridCol>
                <a:gridCol w="5739999">
                  <a:extLst>
                    <a:ext uri="{9D8B030D-6E8A-4147-A177-3AD203B41FA5}">
                      <a16:colId xmlns:a16="http://schemas.microsoft.com/office/drawing/2014/main" val="3582386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163775"/>
                  </a:ext>
                </a:extLst>
              </a:tr>
              <a:tr h="1183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Концепция развития транспортно-логистического потенциала РК до 2030 года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транзита и мультимодальная интеграция (в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трансформация  АО «НК «КТЖ» в НТЛК);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Обеспечение стабильной и безопасной транспортной связности;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Повышение эффективности перевозочной деятельности и управления инфраструктурой;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конкурентного рынка транспортно-логистических и сопутствующих услуг;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смежных и обеспечивающих отраслей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3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Стратегия развития АО «НК «КТЖ»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транзитного потенциала;</a:t>
                      </a:r>
                    </a:p>
                    <a:p>
                      <a:pPr marL="28575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Обеспечение внутренних потребностей в перевозки грузов;</a:t>
                      </a:r>
                    </a:p>
                    <a:p>
                      <a:pPr marL="28575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Поддержка экспорта товаров;</a:t>
                      </a:r>
                    </a:p>
                    <a:p>
                      <a:pPr marL="28575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Повышение эффективности перевозочной деятельности и управления инфраструктурой;</a:t>
                      </a:r>
                    </a:p>
                    <a:p>
                      <a:pPr marL="285750" indent="-285750" algn="l" defTabSz="914400" rtl="0" eaLnBrk="1" latinLnBrk="0" hangingPunct="1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Поддержка развития частного бизнеса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036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Стратегия развития АО «ЦТС»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Устойчивое развитие, совершенствование тарифного регулирования;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Обеспечение качественных услуг предоставления соединительных и подъездных железнодорожных путей;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Модернизация и обновление производственных активов;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Цифровизация бизнес-процессов путем внедрения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технологий.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469337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BED0A8B-8CF1-49E8-90E4-946E5E7A1B0E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84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>
            <a:extLst>
              <a:ext uri="{FF2B5EF4-FFF2-40B4-BE49-F238E27FC236}">
                <a16:creationId xmlns:a16="http://schemas.microsoft.com/office/drawing/2014/main" id="{341DCF64-6E9F-444A-AC13-1689AD4B7707}"/>
              </a:ext>
            </a:extLst>
          </p:cNvPr>
          <p:cNvSpPr txBox="1"/>
          <p:nvPr/>
        </p:nvSpPr>
        <p:spPr>
          <a:xfrm>
            <a:off x="443812" y="1151453"/>
            <a:ext cx="1091486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>
              <a:spcAft>
                <a:spcPts val="600"/>
              </a:spcAft>
            </a:pPr>
            <a:r>
              <a:rPr lang="ru-RU" sz="1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kk-KZ" sz="1600" b="1" kern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Увеличен тариф с </a:t>
            </a:r>
            <a:r>
              <a:rPr lang="ru-RU" sz="1600" b="1" kern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 июня  приказом от 30 мая 2024 года 56-ОД отменен приказ от 4 октября 2023 года № 138-ОД, а также Обществу утвердили следующие тарифы на регулируемые услуги.</a:t>
            </a:r>
          </a:p>
          <a:p>
            <a:pPr indent="361950" algn="just">
              <a:spcAft>
                <a:spcPts val="600"/>
              </a:spcAft>
            </a:pPr>
            <a:r>
              <a:rPr lang="ru-RU" sz="1600" b="1" kern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Услуга 1</a:t>
            </a:r>
            <a:r>
              <a:rPr lang="ru-RU" sz="1600" kern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услуга по предоставлению подъездного пути для проезда подвижного состава при условии отсутствия конкурентного подъездного пути.</a:t>
            </a:r>
          </a:p>
          <a:p>
            <a:pPr indent="361950" algn="just">
              <a:spcAft>
                <a:spcPts val="600"/>
              </a:spcAft>
            </a:pPr>
            <a:r>
              <a:rPr lang="ru-RU" sz="1600" b="1" kern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Услуга 2</a:t>
            </a:r>
            <a:r>
              <a:rPr lang="ru-RU" sz="1600" kern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условии отсутствия конкурентного подъездного пути.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1DCF64-6E9F-444A-AC13-1689AD4B7707}"/>
              </a:ext>
            </a:extLst>
          </p:cNvPr>
          <p:cNvSpPr txBox="1"/>
          <p:nvPr/>
        </p:nvSpPr>
        <p:spPr>
          <a:xfrm>
            <a:off x="2171333" y="506043"/>
            <a:ext cx="7459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E86"/>
                </a:solidFill>
                <a:latin typeface="Verdana"/>
                <a:ea typeface="+mj-ea"/>
                <a:cs typeface="+mn-cs"/>
              </a:rPr>
              <a:t>ТАРИФЫ НА УСЛУГИ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9335DE-A4E0-4D53-8442-B5F81CF133DE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EAA5E20-D21C-45DB-9012-7A9FA1F93F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08135"/>
              </p:ext>
            </p:extLst>
          </p:nvPr>
        </p:nvGraphicFramePr>
        <p:xfrm>
          <a:off x="1638300" y="3581400"/>
          <a:ext cx="8915400" cy="170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33214276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25422596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317804931"/>
                    </a:ext>
                  </a:extLst>
                </a:gridCol>
              </a:tblGrid>
              <a:tr h="169365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Услуга 1, </a:t>
                      </a:r>
                      <a:r>
                        <a:rPr lang="ru-RU" sz="1600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тг</a:t>
                      </a:r>
                      <a:r>
                        <a:rPr lang="ru-RU" sz="160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/ ваг-км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2, </a:t>
                      </a:r>
                      <a:r>
                        <a:rPr lang="ru-RU" sz="16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тг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ваг-час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37925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3771343"/>
                  </a:ext>
                </a:extLst>
              </a:tr>
              <a:tr h="34093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 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8785125"/>
                  </a:ext>
                </a:extLst>
              </a:tr>
              <a:tr h="451457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2026 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467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40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9335DE-A4E0-4D53-8442-B5F81CF133DE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1B1094-0C0B-45EA-B909-FB81B71DAC94}"/>
              </a:ext>
            </a:extLst>
          </p:cNvPr>
          <p:cNvSpPr txBox="1"/>
          <p:nvPr/>
        </p:nvSpPr>
        <p:spPr>
          <a:xfrm>
            <a:off x="2057400" y="872044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>
              <a:spcAft>
                <a:spcPts val="600"/>
              </a:spcAft>
            </a:pPr>
            <a:r>
              <a:rPr lang="ru-RU" sz="1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b="1" kern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Тарифы сторонних организаций за аналогичные услуги </a:t>
            </a:r>
            <a:endParaRPr lang="ru-RU" sz="1600" b="1" kern="1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5ED00670-ED91-4F16-99FC-88B59C1B8CB0}"/>
              </a:ext>
            </a:extLst>
          </p:cNvPr>
          <p:cNvGraphicFramePr>
            <a:graphicFrameLocks noGrp="1"/>
          </p:cNvGraphicFramePr>
          <p:nvPr/>
        </p:nvGraphicFramePr>
        <p:xfrm>
          <a:off x="1790700" y="1927176"/>
          <a:ext cx="8915400" cy="2949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33214276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25422596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317804931"/>
                    </a:ext>
                  </a:extLst>
                </a:gridCol>
              </a:tblGrid>
              <a:tr h="897711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Услуга 1, </a:t>
                      </a:r>
                      <a:r>
                        <a:rPr lang="ru-RU" sz="1800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тг</a:t>
                      </a:r>
                      <a:r>
                        <a:rPr lang="ru-RU" sz="180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/ ваг-км</a:t>
                      </a:r>
                      <a:endParaRPr lang="ru-RU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2, </a:t>
                      </a:r>
                      <a:r>
                        <a:rPr lang="ru-RU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тг</a:t>
                      </a:r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ваг-час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37925"/>
                  </a:ext>
                </a:extLst>
              </a:tr>
              <a:tr h="512978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«Каустик»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490,14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417,48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3771343"/>
                  </a:ext>
                </a:extLst>
              </a:tr>
              <a:tr h="512978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ТОО «Енисей»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8785125"/>
                  </a:ext>
                </a:extLst>
              </a:tr>
              <a:tr h="512978">
                <a:tc>
                  <a:txBody>
                    <a:bodyPr/>
                    <a:lstStyle/>
                    <a:p>
                      <a:pPr marL="0"/>
                      <a:r>
                        <a:rPr lang="ru-RU" b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ТОО «Мерей Астана»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b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b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b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933,59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3554394"/>
                  </a:ext>
                </a:extLst>
              </a:tr>
              <a:tr h="512978">
                <a:tc>
                  <a:txBody>
                    <a:bodyPr/>
                    <a:lstStyle/>
                    <a:p>
                      <a:pPr marL="0"/>
                      <a:r>
                        <a:rPr lang="ru-RU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ТОО «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MJ logistic LTD</a:t>
                      </a:r>
                      <a:r>
                        <a:rPr lang="ru-RU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en-US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12 894,11</a:t>
                      </a:r>
                      <a:endParaRPr lang="ru-RU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595778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9A9557A-F3B3-4DBE-8C49-E4621AFB9CD9}"/>
              </a:ext>
            </a:extLst>
          </p:cNvPr>
          <p:cNvSpPr txBox="1"/>
          <p:nvPr/>
        </p:nvSpPr>
        <p:spPr>
          <a:xfrm>
            <a:off x="1104900" y="5562600"/>
            <a:ext cx="9982200" cy="584775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kern="0"/>
            </a:defPPr>
            <a:lvl1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 sz="160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 текущий период в АО «ЦТС» тарифы самые низкие и не рыночные, существующие тарифы конкурирующих организаций существенно отличаются от тарифов АО «ЦТС».  </a:t>
            </a:r>
          </a:p>
        </p:txBody>
      </p:sp>
    </p:spTree>
    <p:extLst>
      <p:ext uri="{BB962C8B-B14F-4D97-AF65-F5344CB8AC3E}">
        <p14:creationId xmlns:p14="http://schemas.microsoft.com/office/powerpoint/2010/main" val="3747184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7AD534-2F61-488F-9FBC-631FF9F1B509}"/>
              </a:ext>
            </a:extLst>
          </p:cNvPr>
          <p:cNvSpPr txBox="1"/>
          <p:nvPr/>
        </p:nvSpPr>
        <p:spPr>
          <a:xfrm>
            <a:off x="1899073" y="231118"/>
            <a:ext cx="839385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E86"/>
                </a:solidFill>
                <a:latin typeface="Verdana"/>
                <a:ea typeface="+mj-ea"/>
              </a:rPr>
              <a:t>ПОРТФЕЛЬ АКТИВОВ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32DAE7ED-0A0E-4880-B5C5-DA2B0FF4F34B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12B71A4-A404-43A9-AEAC-F60D2C207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041245"/>
              </p:ext>
            </p:extLst>
          </p:nvPr>
        </p:nvGraphicFramePr>
        <p:xfrm>
          <a:off x="76200" y="699730"/>
          <a:ext cx="5486400" cy="486287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33859">
                  <a:extLst>
                    <a:ext uri="{9D8B030D-6E8A-4147-A177-3AD203B41FA5}">
                      <a16:colId xmlns:a16="http://schemas.microsoft.com/office/drawing/2014/main" val="4064272524"/>
                    </a:ext>
                  </a:extLst>
                </a:gridCol>
                <a:gridCol w="4252541">
                  <a:extLst>
                    <a:ext uri="{9D8B030D-6E8A-4147-A177-3AD203B41FA5}">
                      <a16:colId xmlns:a16="http://schemas.microsoft.com/office/drawing/2014/main" val="92287625"/>
                    </a:ext>
                  </a:extLst>
                </a:gridCol>
              </a:tblGrid>
              <a:tr h="810479">
                <a:tc>
                  <a:txBody>
                    <a:bodyPr/>
                    <a:lstStyle/>
                    <a:p>
                      <a:pPr marL="0" algn="l"/>
                      <a:endParaRPr lang="ru-RU" sz="14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noProof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</a:t>
                      </a:r>
                      <a:r>
                        <a:rPr lang="ru-RU" sz="1400" b="0" noProof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производственных участков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385803"/>
                  </a:ext>
                </a:extLst>
              </a:tr>
              <a:tr h="810479">
                <a:tc>
                  <a:txBody>
                    <a:bodyPr/>
                    <a:lstStyle/>
                    <a:p>
                      <a:pPr algn="l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работников регионального уровня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5101153"/>
                  </a:ext>
                </a:extLst>
              </a:tr>
              <a:tr h="810479">
                <a:tc>
                  <a:txBody>
                    <a:bodyPr/>
                    <a:lstStyle/>
                    <a:p>
                      <a:pPr algn="l"/>
                      <a:endParaRPr lang="ru-RU" sz="140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626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железнодорожных соединительных и подъездных путей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(износ 74,3%)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57171"/>
                  </a:ext>
                </a:extLst>
              </a:tr>
              <a:tr h="810479">
                <a:tc>
                  <a:txBody>
                    <a:bodyPr/>
                    <a:lstStyle/>
                    <a:p>
                      <a:pPr algn="l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железнодорожных переездов, из них 2 охраняемых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(износ 74%)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3526692"/>
                  </a:ext>
                </a:extLst>
              </a:tr>
              <a:tr h="810479">
                <a:tc>
                  <a:txBody>
                    <a:bodyPr/>
                    <a:lstStyle/>
                    <a:p>
                      <a:pPr algn="l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1 147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стрелочных переводов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(износ 72%)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1943298"/>
                  </a:ext>
                </a:extLst>
              </a:tr>
              <a:tr h="810479">
                <a:tc>
                  <a:txBody>
                    <a:bodyPr/>
                    <a:lstStyle/>
                    <a:p>
                      <a:pPr algn="l"/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искусственных сооружений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(износ 75%)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9199615"/>
                  </a:ext>
                </a:extLst>
              </a:tr>
            </a:tbl>
          </a:graphicData>
        </a:graphic>
      </p:graphicFrame>
      <p:pic>
        <p:nvPicPr>
          <p:cNvPr id="32" name="Picture 4" descr="C:\Users\Zhaksylyk_Ye\Downloads\images-removebg-preview.png">
            <a:extLst>
              <a:ext uri="{FF2B5EF4-FFF2-40B4-BE49-F238E27FC236}">
                <a16:creationId xmlns:a16="http://schemas.microsoft.com/office/drawing/2014/main" id="{E8CCA8AE-F2DF-4E95-BF2B-A081C5928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5932"/>
            <a:ext cx="615598" cy="45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Zhaksylyk_Ye\Downloads\Без_названия__1_-removebg-previe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03298"/>
            <a:ext cx="611907" cy="44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Zhaksylyk_Ye\Downloads\Без_названия-removebg-pre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42202"/>
            <a:ext cx="1006322" cy="50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Zhaksylyk_Ye\Downloads\images-removebg-preview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" t="3907" r="3791" b="12002"/>
          <a:stretch/>
        </p:blipFill>
        <p:spPr bwMode="auto">
          <a:xfrm>
            <a:off x="381000" y="3357234"/>
            <a:ext cx="661099" cy="45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Zhaksylyk_Ye\Downloads\ustrojstvo-i-shema-strelochnogo-perevoda-9-vidov-neispravnostej-min-removebg-preview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42402"/>
            <a:ext cx="719305" cy="50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Zhaksylyk_Ye\Downloads\Без_названия-removebg-preview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921046"/>
            <a:ext cx="780853" cy="56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063CC4C-D608-4166-8D26-CEA9E9BABC9B}"/>
              </a:ext>
            </a:extLst>
          </p:cNvPr>
          <p:cNvSpPr/>
          <p:nvPr/>
        </p:nvSpPr>
        <p:spPr>
          <a:xfrm>
            <a:off x="6858000" y="699730"/>
            <a:ext cx="5249336" cy="48628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245 подъездной путь имеют полный пакет правоустанавливающих документов;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36 подъездных путей имеют не полный пакет правоустанавливающих документов, из которых у 28 п/путей отсутствуют первичная регистрация ввиду отсутствия первичной документации (акт приема - передач), у 8 п/путей отсутствуют технические паспорта;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43 подъездных путей расположены на земельных участках АО «НК «ҚТЖ» из которых у 25 п/путей отсутствуют первичная регистрация, ввиду отсутствия первичной документации (акт приема - передач), у 18 п/путей имеется государственная регистрация за АО «ЦТС»;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88 подъездных путей полностью демонтированы;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12 подъездных путей имеют накладку с другими юридическими лицами, получены отказы МИО, НАО в оформлении документов;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29 подъездных путей ранее проданы сторонним организациям;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10 подъездных путей перешли по решению суда сторонним лицам.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BBC4863-5925-4EB7-AE20-E8580B9AE854}"/>
              </a:ext>
            </a:extLst>
          </p:cNvPr>
          <p:cNvSpPr/>
          <p:nvPr/>
        </p:nvSpPr>
        <p:spPr>
          <a:xfrm>
            <a:off x="76200" y="5588713"/>
            <a:ext cx="120311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Начата процедура передачи 163 подъездных  путей в собственность АО «ЦТС», принятых в доверительное управление АО «ЦТС» по ДДУ.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CB1280FF-58DA-4579-80EF-07AA2B587EB2}"/>
              </a:ext>
            </a:extLst>
          </p:cNvPr>
          <p:cNvSpPr/>
          <p:nvPr/>
        </p:nvSpPr>
        <p:spPr>
          <a:xfrm>
            <a:off x="5638800" y="2542202"/>
            <a:ext cx="1219200" cy="429598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BE8AA85-659A-49AD-B070-9576D8BA46DE}"/>
              </a:ext>
            </a:extLst>
          </p:cNvPr>
          <p:cNvSpPr/>
          <p:nvPr/>
        </p:nvSpPr>
        <p:spPr>
          <a:xfrm>
            <a:off x="126124" y="5950803"/>
            <a:ext cx="11939752" cy="830997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Учитывая высокий износ подъездных путей наступило время его полного обновления с укладкой рельсов типа Р65, вместо устаревших рельсов типа Р43 и Р50. В настоящее время совместно с АО «НК «ҚТЖ» ведется работа по замене шпал, брусьев и рельсовой колеи на тяжелый тип. </a:t>
            </a:r>
            <a:endParaRPr lang="ru-RU" sz="20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26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F20DB4C6-C57B-4E47-AD46-BA409BC45C39}"/>
              </a:ext>
            </a:extLst>
          </p:cNvPr>
          <p:cNvSpPr txBox="1"/>
          <p:nvPr/>
        </p:nvSpPr>
        <p:spPr>
          <a:xfrm>
            <a:off x="1512686" y="352966"/>
            <a:ext cx="8559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ПРИОРИТЕТНЫЕ ПОДЪЕЗДНЫЕ ПУТИ ПО СТЕПЕНЯМ И ДОХОДНОСТИ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3732E9E-59FA-44A9-A12C-E8E3C82F3CF4}"/>
              </a:ext>
            </a:extLst>
          </p:cNvPr>
          <p:cNvSpPr/>
          <p:nvPr/>
        </p:nvSpPr>
        <p:spPr>
          <a:xfrm>
            <a:off x="438163" y="5359646"/>
            <a:ext cx="11468075" cy="1077218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Подъездные пути 1-й степени приносят 80% дохода.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связи с чем основной упор делается на ремонт подъездных путей 1-й степени.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Далее ремонтируются подъездные пути 2-й и 3-й степени стратегические пути к нефтебазам, ХПП, угольным тупикам, социально значимым объектам и др.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3BCCF91-6686-4CC1-97FB-E42909AF41C7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07CC54B-A0F6-46A3-9D38-4181B18BC0A3}"/>
              </a:ext>
            </a:extLst>
          </p:cNvPr>
          <p:cNvSpPr/>
          <p:nvPr/>
        </p:nvSpPr>
        <p:spPr>
          <a:xfrm>
            <a:off x="76201" y="1219200"/>
            <a:ext cx="2860756" cy="3874465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СТЕПЕНЬ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вагонооборот 50 и более вагонов в сутки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Подъездные пути – 62 ед.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ЦТС: 47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п.путей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62,9 км.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ДДУ: 15 п/путей 35,0 км.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Износ – 70%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Доходы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1 6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47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,0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(77,9%)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Затраты на содержание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Текущее содержание – 370,4млн.тг.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Текущий ремонт – 200,9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B6684B7B-BCAB-4BAC-B6A5-0702FC5F4AF2}"/>
              </a:ext>
            </a:extLst>
          </p:cNvPr>
          <p:cNvSpPr/>
          <p:nvPr/>
        </p:nvSpPr>
        <p:spPr>
          <a:xfrm>
            <a:off x="3124201" y="1234081"/>
            <a:ext cx="2860756" cy="3874465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СТЕПЕНЬ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стратегические пути (нефтебазы, ХПП, угольные тупики и др.)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Подъездные пути – 193 ед.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ЦТС: 132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п.путей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92,4 км. 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ДДУ: 61 п/путей, 59,9 км.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Износ – 72%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Доходы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351,5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(16,6%)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Затраты на содержание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Текущее содержание – 427,59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Текущий ремонт – 176,8 млн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C517F8A-ABA2-4303-A1C2-954142EF7BE8}"/>
              </a:ext>
            </a:extLst>
          </p:cNvPr>
          <p:cNvSpPr/>
          <p:nvPr/>
        </p:nvSpPr>
        <p:spPr>
          <a:xfrm>
            <a:off x="6172201" y="1234081"/>
            <a:ext cx="2860756" cy="3874465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СТЕПЕНЬ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вагонооборот до 50 вагонов в сутки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Подъездные пути – 182 ед.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ЦТС: 114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п.путей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54,1 км. 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ДДУ: 68 п/путей, 35,8 км.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Износ – 73%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Доходы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116,5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(5,5%)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Затраты на содержание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Текущее содержание – 285,3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Текущий ремонт – 87,7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F3B1A039-4014-4055-B83C-021C84E647B0}"/>
              </a:ext>
            </a:extLst>
          </p:cNvPr>
          <p:cNvSpPr/>
          <p:nvPr/>
        </p:nvSpPr>
        <p:spPr>
          <a:xfrm>
            <a:off x="9178844" y="1234080"/>
            <a:ext cx="2860756" cy="3874465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СТЕПЕНЬ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частично демонтированные / демонтированные/ пути, не задействованные в процессе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Подъездные пути – 189 ед.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ЦТС: 170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п.путей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38,4 км. </a:t>
            </a:r>
            <a:b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ДДУ: 19 п/путей, 4,1 км.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Износ – 83%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Доходы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нет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Затраты на содержание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Текущее содержание – 29,8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Текущий ремонт – 3,4 </a:t>
            </a:r>
            <a:r>
              <a:rPr kumimoji="0" lang="ru-RU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млн.тг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0861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260011D-4E1F-4D85-BB4B-77EFEF01E461}"/>
              </a:ext>
            </a:extLst>
          </p:cNvPr>
          <p:cNvSpPr/>
          <p:nvPr/>
        </p:nvSpPr>
        <p:spPr>
          <a:xfrm>
            <a:off x="2697396" y="121272"/>
            <a:ext cx="6782545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ПРОИЗВОДСТВЕННЫЕ УЧАСТКИ (15 УЧАСТКОВ)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DD7AEA32-45FA-4391-9A74-40B21B0EC351}"/>
              </a:ext>
            </a:extLst>
          </p:cNvPr>
          <p:cNvSpPr/>
          <p:nvPr/>
        </p:nvSpPr>
        <p:spPr>
          <a:xfrm>
            <a:off x="278012" y="5762895"/>
            <a:ext cx="11635976" cy="661720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Производственные активы Общества нуждаются в дальнейшем обновлении.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Общий износ подъездных путей 74,5%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9F34E3A-9831-4E2A-B899-B553BB0F745F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40285B9-6138-487A-B158-BE9A37A8FC4F}"/>
              </a:ext>
            </a:extLst>
          </p:cNvPr>
          <p:cNvGraphicFramePr>
            <a:graphicFrameLocks noGrp="1"/>
          </p:cNvGraphicFramePr>
          <p:nvPr/>
        </p:nvGraphicFramePr>
        <p:xfrm>
          <a:off x="76200" y="609600"/>
          <a:ext cx="12031140" cy="5091398"/>
        </p:xfrm>
        <a:graphic>
          <a:graphicData uri="http://schemas.openxmlformats.org/drawingml/2006/table">
            <a:tbl>
              <a:tblPr/>
              <a:tblGrid>
                <a:gridCol w="1189745">
                  <a:extLst>
                    <a:ext uri="{9D8B030D-6E8A-4147-A177-3AD203B41FA5}">
                      <a16:colId xmlns:a16="http://schemas.microsoft.com/office/drawing/2014/main" val="3658702908"/>
                    </a:ext>
                  </a:extLst>
                </a:gridCol>
                <a:gridCol w="537741">
                  <a:extLst>
                    <a:ext uri="{9D8B030D-6E8A-4147-A177-3AD203B41FA5}">
                      <a16:colId xmlns:a16="http://schemas.microsoft.com/office/drawing/2014/main" val="3973649243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1292004860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2027742288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2157787217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1949073697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947576057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2357672123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3665327388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3262238108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3643397269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205003789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4024471609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2964663083"/>
                    </a:ext>
                  </a:extLst>
                </a:gridCol>
                <a:gridCol w="588080">
                  <a:extLst>
                    <a:ext uri="{9D8B030D-6E8A-4147-A177-3AD203B41FA5}">
                      <a16:colId xmlns:a16="http://schemas.microsoft.com/office/drawing/2014/main" val="240803655"/>
                    </a:ext>
                  </a:extLst>
                </a:gridCol>
                <a:gridCol w="652225">
                  <a:extLst>
                    <a:ext uri="{9D8B030D-6E8A-4147-A177-3AD203B41FA5}">
                      <a16:colId xmlns:a16="http://schemas.microsoft.com/office/drawing/2014/main" val="680466069"/>
                    </a:ext>
                  </a:extLst>
                </a:gridCol>
                <a:gridCol w="1161021">
                  <a:extLst>
                    <a:ext uri="{9D8B030D-6E8A-4147-A177-3AD203B41FA5}">
                      <a16:colId xmlns:a16="http://schemas.microsoft.com/office/drawing/2014/main" val="1788883626"/>
                    </a:ext>
                  </a:extLst>
                </a:gridCol>
                <a:gridCol w="845368">
                  <a:extLst>
                    <a:ext uri="{9D8B030D-6E8A-4147-A177-3AD203B41FA5}">
                      <a16:colId xmlns:a16="http://schemas.microsoft.com/office/drawing/2014/main" val="3715289591"/>
                    </a:ext>
                  </a:extLst>
                </a:gridCol>
              </a:tblGrid>
              <a:tr h="2340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 степень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 степень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 степень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 степень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Расходы, млн.тг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370688"/>
                  </a:ext>
                </a:extLst>
              </a:tr>
              <a:tr h="901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Кол-во подъездных путей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Протяженность, км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Износ,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Кол-во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Протяженность, км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Износ,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Кол-во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Протяженность, км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Износ,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Кол-во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Протяженность, км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Износ,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Кол-во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Протяженность, км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Износ,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На Текущий ремонт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На Текущее содержание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335399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РП-01 Астана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206 025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47 392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009647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РП-1 Кокшетау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61 277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31 809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710878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РП-2 Костанай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134 325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31 408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75388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РП-3 Павлодар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163 305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914605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РП-4 Караганда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93 503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31 661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072687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РП-5 Защита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61 651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17 528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994741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РП-6 Семей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142 634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323584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РП-7 Алматы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53 652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49 990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101404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РП-8 Жамбыл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37 617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766554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РП-9 Шымкент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60 794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19 940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37837"/>
                  </a:ext>
                </a:extLst>
              </a:tr>
              <a:tr h="4213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РП-10 Кызыл-Орда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221940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РП-11 Актобе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45 003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9 252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06826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РП-12 Уральск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33 369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154 011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781651"/>
                  </a:ext>
                </a:extLst>
              </a:tr>
              <a:tr h="234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РП-13 Атырау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35 419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15 655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248347"/>
                  </a:ext>
                </a:extLst>
              </a:tr>
              <a:tr h="245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РП-14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Мангыстау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34 143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317094"/>
                  </a:ext>
                </a:extLst>
              </a:tr>
              <a:tr h="245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382,6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1 186 356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521 538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815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661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E6D0297-D5F7-4B37-9895-140B1BF94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022" y="263881"/>
            <a:ext cx="7886700" cy="676816"/>
          </a:xfr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ru-RU" dirty="0">
                <a:cs typeface="+mn-cs"/>
              </a:rPr>
              <a:t>ОСНОВНЫЕ ВЕТВЕПОЛЬЗОВАТЕЛИ</a:t>
            </a:r>
            <a:endParaRPr lang="x-none" dirty="0">
              <a:cs typeface="+mn-cs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6E1DEE33-CB4F-4320-BBFC-C93A2BAFE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490338"/>
              </p:ext>
            </p:extLst>
          </p:nvPr>
        </p:nvGraphicFramePr>
        <p:xfrm>
          <a:off x="457200" y="838200"/>
          <a:ext cx="11410952" cy="596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91">
                  <a:extLst>
                    <a:ext uri="{9D8B030D-6E8A-4147-A177-3AD203B41FA5}">
                      <a16:colId xmlns:a16="http://schemas.microsoft.com/office/drawing/2014/main" val="3165697601"/>
                    </a:ext>
                  </a:extLst>
                </a:gridCol>
                <a:gridCol w="1187204">
                  <a:extLst>
                    <a:ext uri="{9D8B030D-6E8A-4147-A177-3AD203B41FA5}">
                      <a16:colId xmlns:a16="http://schemas.microsoft.com/office/drawing/2014/main" val="2197309907"/>
                    </a:ext>
                  </a:extLst>
                </a:gridCol>
                <a:gridCol w="1613652">
                  <a:extLst>
                    <a:ext uri="{9D8B030D-6E8A-4147-A177-3AD203B41FA5}">
                      <a16:colId xmlns:a16="http://schemas.microsoft.com/office/drawing/2014/main" val="287235701"/>
                    </a:ext>
                  </a:extLst>
                </a:gridCol>
                <a:gridCol w="6028021">
                  <a:extLst>
                    <a:ext uri="{9D8B030D-6E8A-4147-A177-3AD203B41FA5}">
                      <a16:colId xmlns:a16="http://schemas.microsoft.com/office/drawing/2014/main" val="62606237"/>
                    </a:ext>
                  </a:extLst>
                </a:gridCol>
                <a:gridCol w="2191584">
                  <a:extLst>
                    <a:ext uri="{9D8B030D-6E8A-4147-A177-3AD203B41FA5}">
                      <a16:colId xmlns:a16="http://schemas.microsoft.com/office/drawing/2014/main" val="3343372647"/>
                    </a:ext>
                  </a:extLst>
                </a:gridCol>
              </a:tblGrid>
              <a:tr h="66064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Производственный участок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Станция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 контрагента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Протяженность п/путей, км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197767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Караганда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Караганда-Сортировочная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ТОО "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КарагандаЭнергоцентр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"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24,4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27358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Шымкент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Казыкурт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ТОО "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PTC Operator "(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Казыкурт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21,8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860127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Павлодар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Павлодар, Экибастуз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ТОО "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PTC Operator "(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Павлодар), ТОО "Богатырь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Комир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", АО "Евроазиатская энергетическая корпорация", АО "Алюминий Казахстана", ТОО "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Экибастузская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ГРЭС-1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Им.Булата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Нуржанова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", АО "Станция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Экибастузская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ГРЭС – 2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"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69066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Костанай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Железорудная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ТОО "ССГПО"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44,6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824867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Семей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Дегелен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ТОО "Компания "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Балапан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Көлігі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"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46925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Тараз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Аса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ТОО "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Казфосфат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"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36,1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6797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Защита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Риддер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ТОО "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Казцинк-ТемирТранс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"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13,7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771807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Прочие 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16200"/>
                  </a:ext>
                </a:extLst>
              </a:tr>
            </a:tbl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D95D646-740B-474E-B8BD-FE180CD0B154}"/>
              </a:ext>
            </a:extLst>
          </p:cNvPr>
          <p:cNvSpPr/>
          <p:nvPr/>
        </p:nvSpPr>
        <p:spPr>
          <a:xfrm>
            <a:off x="11325551" y="124298"/>
            <a:ext cx="781785" cy="3468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</a:rPr>
              <a:t>8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597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2953</TotalTime>
  <Words>3667</Words>
  <Application>Microsoft Office PowerPoint</Application>
  <PresentationFormat>Широкоэкранный</PresentationFormat>
  <Paragraphs>806</Paragraphs>
  <Slides>23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Century Gothic</vt:lpstr>
      <vt:lpstr>Times New Roman</vt:lpstr>
      <vt:lpstr>Verdana</vt:lpstr>
      <vt:lpstr>Office Theme</vt:lpstr>
      <vt:lpstr>Стратегия развития  АО «Центр транспортного сервиса» на период 2025-2034 гг.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ВЕТВЕПОЛЬЗОВАТЕЛИ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Никологорская</dc:creator>
  <cp:lastModifiedBy>Асылхан Е. Шоланов</cp:lastModifiedBy>
  <cp:revision>165</cp:revision>
  <cp:lastPrinted>2025-02-06T10:01:14Z</cp:lastPrinted>
  <dcterms:created xsi:type="dcterms:W3CDTF">2025-01-05T12:19:50Z</dcterms:created>
  <dcterms:modified xsi:type="dcterms:W3CDTF">2025-02-06T12:50:18Z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2025-01-05T00:00:00Z</vt:filetime>
  </property>
  <property fmtid="{D5CDD505-2E9C-101B-9397-08002B2CF9AE}" pid="5" name="Producer">
    <vt:lpwstr>Microsoft® PowerPoint® 2013</vt:lpwstr>
  </property>
</Properties>
</file>